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93.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257" r:id="rId5"/>
    <p:sldId id="256" r:id="rId6"/>
    <p:sldId id="260" r:id="rId7"/>
    <p:sldId id="2076137137" r:id="rId8"/>
    <p:sldId id="2126" r:id="rId9"/>
    <p:sldId id="2076137138" r:id="rId10"/>
    <p:sldId id="4533" r:id="rId11"/>
    <p:sldId id="4534" r:id="rId12"/>
    <p:sldId id="2076137152" r:id="rId13"/>
    <p:sldId id="4537" r:id="rId14"/>
    <p:sldId id="2076137153" r:id="rId15"/>
    <p:sldId id="2076137136" r:id="rId16"/>
    <p:sldId id="2076137139" r:id="rId17"/>
    <p:sldId id="4532" r:id="rId18"/>
    <p:sldId id="1987" r:id="rId19"/>
    <p:sldId id="1956" r:id="rId20"/>
    <p:sldId id="10017" r:id="rId21"/>
    <p:sldId id="2076137151" r:id="rId22"/>
    <p:sldId id="2076137142" r:id="rId23"/>
    <p:sldId id="264" r:id="rId24"/>
    <p:sldId id="1915" r:id="rId25"/>
    <p:sldId id="1942" r:id="rId26"/>
    <p:sldId id="1911" r:id="rId27"/>
    <p:sldId id="2076137145" r:id="rId28"/>
    <p:sldId id="2076137144" r:id="rId29"/>
    <p:sldId id="2076137140" r:id="rId30"/>
    <p:sldId id="1904" r:id="rId31"/>
    <p:sldId id="2076137141" r:id="rId32"/>
    <p:sldId id="4514" r:id="rId33"/>
    <p:sldId id="1966" r:id="rId34"/>
    <p:sldId id="4518" r:id="rId35"/>
    <p:sldId id="1944" r:id="rId36"/>
    <p:sldId id="1889" r:id="rId37"/>
    <p:sldId id="2076137135" r:id="rId38"/>
    <p:sldId id="259" r:id="rId39"/>
    <p:sldId id="26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7BD"/>
    <a:srgbClr val="9A30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5" autoAdjust="0"/>
    <p:restoredTop sz="73360" autoAdjust="0"/>
  </p:normalViewPr>
  <p:slideViewPr>
    <p:cSldViewPr snapToGrid="0">
      <p:cViewPr varScale="1">
        <p:scale>
          <a:sx n="49" d="100"/>
          <a:sy n="49" d="100"/>
        </p:scale>
        <p:origin x="1184" y="48"/>
      </p:cViewPr>
      <p:guideLst/>
    </p:cSldViewPr>
  </p:slideViewPr>
  <p:notesTextViewPr>
    <p:cViewPr>
      <p:scale>
        <a:sx n="1" d="1"/>
        <a:sy n="1" d="1"/>
      </p:scale>
      <p:origin x="0" y="0"/>
    </p:cViewPr>
  </p:notesTextViewPr>
  <p:notesViewPr>
    <p:cSldViewPr snapToGrid="0">
      <p:cViewPr varScale="1">
        <p:scale>
          <a:sx n="94" d="100"/>
          <a:sy n="94" d="100"/>
        </p:scale>
        <p:origin x="3072"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3E59AF-7AAD-4E66-9786-2E3603E918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942503-79A5-4F26-857A-8C8513174F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184817-0C4A-47D9-A91A-8C8B0E1FAF43}" type="datetimeFigureOut">
              <a:rPr lang="en-US" smtClean="0"/>
              <a:t>3/29/2020</a:t>
            </a:fld>
            <a:endParaRPr lang="en-US"/>
          </a:p>
        </p:txBody>
      </p:sp>
      <p:sp>
        <p:nvSpPr>
          <p:cNvPr id="4" name="Footer Placeholder 3">
            <a:extLst>
              <a:ext uri="{FF2B5EF4-FFF2-40B4-BE49-F238E27FC236}">
                <a16:creationId xmlns:a16="http://schemas.microsoft.com/office/drawing/2014/main" id="{AB2E57F5-3F12-4BD8-8B6E-AA678A8C04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A1FE1B-A2ED-401C-9622-B4532A4E6A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3DDDE-5F48-42D9-92F8-A7EDA30D4F0E}" type="slidenum">
              <a:rPr lang="en-US" smtClean="0"/>
              <a:t>‹N°›</a:t>
            </a:fld>
            <a:endParaRPr lang="en-US"/>
          </a:p>
        </p:txBody>
      </p:sp>
    </p:spTree>
    <p:extLst>
      <p:ext uri="{BB962C8B-B14F-4D97-AF65-F5344CB8AC3E}">
        <p14:creationId xmlns:p14="http://schemas.microsoft.com/office/powerpoint/2010/main" val="8658948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7F6C0-4FC7-425C-9AA8-CF66A49DFFC9}" type="datetimeFigureOut">
              <a:rPr lang="en-CA" smtClean="0"/>
              <a:t>2020-03-29</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C18E3-BD49-4821-94D5-436F18452A8B}" type="slidenum">
              <a:rPr lang="en-CA" smtClean="0"/>
              <a:t>‹N°›</a:t>
            </a:fld>
            <a:endParaRPr lang="en-CA"/>
          </a:p>
        </p:txBody>
      </p:sp>
    </p:spTree>
    <p:extLst>
      <p:ext uri="{BB962C8B-B14F-4D97-AF65-F5344CB8AC3E}">
        <p14:creationId xmlns:p14="http://schemas.microsoft.com/office/powerpoint/2010/main" val="2494923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3</a:t>
            </a:fld>
            <a:endParaRPr lang="en-CA"/>
          </a:p>
        </p:txBody>
      </p:sp>
    </p:spTree>
    <p:extLst>
      <p:ext uri="{BB962C8B-B14F-4D97-AF65-F5344CB8AC3E}">
        <p14:creationId xmlns:p14="http://schemas.microsoft.com/office/powerpoint/2010/main" val="3561370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Go Fast  </a:t>
            </a:r>
            <a:r>
              <a:rPr lang="en-US" dirty="0"/>
              <a:t>: Fail fast, learn fast Try many, use best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Push the boundaries </a:t>
            </a:r>
            <a:r>
              <a:rPr lang="en-US" dirty="0"/>
              <a:t>: Design new applications and capabilities for the cloud model Refactor legacy apps  to take advantage of cloud capabilities Think “Experience”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Make data driven decisions Simplify </a:t>
            </a:r>
            <a:r>
              <a:rPr lang="en-US" dirty="0"/>
              <a:t>: Manage your costs Use telemetry to gain insight into operational efficiency Understand your blockers Manage your plan-of-record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Simplify</a:t>
            </a:r>
            <a:r>
              <a:rPr lang="en-US" dirty="0"/>
              <a:t>: This focuses on retiring, right-sizing, and consolidating as many services and applications as possible. Applications that are infrequently or rarely used often generate significant costs for an IT organization, with little return.</a:t>
            </a:r>
            <a:endParaRPr lang="en-CA"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Communicate to succeed </a:t>
            </a:r>
            <a:r>
              <a:rPr lang="en-US" dirty="0"/>
              <a:t>:Communicate customer and stakeholder impacts— transparency is key,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Share learnings and best practices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10:15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8027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Let’s prepare our cloud roadmap, we supposed that we have a vision architecture and we will start defining our strategy for every application according to our infrastructure and links between them.</a:t>
            </a:r>
            <a:endParaRPr lang="en-CA" strike="sngStrike" noProof="0"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6513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In this picture, we can see the different strategy that we can use it for any application, if your analysis define that an application can’t move to the cloud for technical reason or data security issues, this application will stay on-premises, but, we have more strategies, the first one is the lift and shift, we talk about Infra as a Service, but to take advantages of the cloud, and minimise costs, we recommend to opt for Platform as a service and for same cases we can replace an application by another in the cloud, we talk about Software as a service.</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0187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a date 3"/>
          <p:cNvSpPr>
            <a:spLocks noGrp="1"/>
          </p:cNvSpPr>
          <p:nvPr>
            <p:ph type="dt" idx="1"/>
          </p:nvPr>
        </p:nvSpPr>
        <p:spPr/>
        <p:txBody>
          <a:bodyPr/>
          <a:lstStyle/>
          <a:p>
            <a:fld id="{0AEF126A-CF0B-4E19-8116-4378D5600BAE}" type="datetime8">
              <a:rPr lang="en-US" smtClean="0"/>
              <a:t>3/29/2020 9:18 PM</a:t>
            </a:fld>
            <a:endParaRPr lang="en-US" dirty="0"/>
          </a:p>
        </p:txBody>
      </p:sp>
    </p:spTree>
    <p:extLst>
      <p:ext uri="{BB962C8B-B14F-4D97-AF65-F5344CB8AC3E}">
        <p14:creationId xmlns:p14="http://schemas.microsoft.com/office/powerpoint/2010/main" val="2843017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After defining the priority, all members should study the data compliance and confidentiality, the technology used, to decide if we are able to move it without a change or load shedding for a redesign.</a:t>
            </a:r>
          </a:p>
          <a:p>
            <a:r>
              <a:rPr lang="en-US" sz="1200" b="0" i="0" kern="1200" dirty="0">
                <a:solidFill>
                  <a:schemeClr val="tx1"/>
                </a:solidFill>
                <a:effectLst/>
                <a:latin typeface="+mn-lt"/>
                <a:ea typeface="+mn-ea"/>
                <a:cs typeface="+mn-cs"/>
              </a:rPr>
              <a:t>Because everything is around the applications, the choice on the strategy will depend on the migration way, we are talking here about the 5 R.</a:t>
            </a:r>
          </a:p>
          <a:p>
            <a:r>
              <a:rPr lang="en-US" sz="1200" b="0" i="0" kern="1200" dirty="0">
                <a:solidFill>
                  <a:schemeClr val="tx1"/>
                </a:solidFill>
                <a:effectLst/>
                <a:latin typeface="+mn-lt"/>
                <a:ea typeface="+mn-ea"/>
                <a:cs typeface="+mn-cs"/>
              </a:rPr>
              <a:t>Technical professionals inside the company have to prepare an exit plan for every application, and the need to decide if they will work on all applications even if they can't be integrated into the cloud or select the application that they have to start a strategy.</a:t>
            </a:r>
          </a:p>
          <a:p>
            <a:r>
              <a:rPr lang="en-US" sz="1200" b="0" i="0" kern="1200" dirty="0">
                <a:solidFill>
                  <a:schemeClr val="tx1"/>
                </a:solidFill>
                <a:effectLst/>
                <a:latin typeface="+mn-lt"/>
                <a:ea typeface="+mn-ea"/>
                <a:cs typeface="+mn-cs"/>
              </a:rPr>
              <a:t>The application can be:</a:t>
            </a:r>
          </a:p>
          <a:p>
            <a:r>
              <a:rPr lang="en-US" sz="1200" b="1" i="0" kern="1200" dirty="0">
                <a:solidFill>
                  <a:schemeClr val="tx1"/>
                </a:solidFill>
                <a:effectLst/>
                <a:latin typeface="+mn-lt"/>
                <a:ea typeface="+mn-ea"/>
                <a:cs typeface="+mn-cs"/>
              </a:rPr>
              <a:t>Rehosted</a:t>
            </a:r>
            <a:r>
              <a:rPr lang="en-US" sz="1200" b="0" i="0" kern="1200" dirty="0">
                <a:solidFill>
                  <a:schemeClr val="tx1"/>
                </a:solidFill>
                <a:effectLst/>
                <a:latin typeface="+mn-lt"/>
                <a:ea typeface="+mn-ea"/>
                <a:cs typeface="+mn-cs"/>
              </a:rPr>
              <a:t>: lift and shift and extend strategy without any change</a:t>
            </a:r>
          </a:p>
          <a:p>
            <a:r>
              <a:rPr lang="en-US" b="1" dirty="0"/>
              <a:t>Refactor</a:t>
            </a:r>
            <a:r>
              <a:rPr lang="en-US" dirty="0"/>
              <a:t> – is a repackaging of your app, but no major code changes</a:t>
            </a:r>
          </a:p>
          <a:p>
            <a:r>
              <a:rPr lang="en-US" b="1" dirty="0"/>
              <a:t>Rearchitect</a:t>
            </a:r>
            <a:r>
              <a:rPr lang="en-US" dirty="0"/>
              <a:t> – modernizing your code, breaking monoliths into microservices</a:t>
            </a:r>
          </a:p>
          <a:p>
            <a:r>
              <a:rPr lang="en-US" sz="1200" b="1" i="0" strike="sngStrike" kern="1200" dirty="0">
                <a:solidFill>
                  <a:srgbClr val="FF0000"/>
                </a:solidFill>
                <a:effectLst/>
                <a:latin typeface="+mn-lt"/>
                <a:ea typeface="+mn-ea"/>
                <a:cs typeface="+mn-cs"/>
              </a:rPr>
              <a:t>Revised </a:t>
            </a:r>
            <a:r>
              <a:rPr lang="en-US" sz="1200" b="0" i="0" strike="sngStrike" kern="1200" dirty="0">
                <a:solidFill>
                  <a:srgbClr val="FF0000"/>
                </a:solidFill>
                <a:effectLst/>
                <a:latin typeface="+mn-lt"/>
                <a:ea typeface="+mn-ea"/>
                <a:cs typeface="+mn-cs"/>
              </a:rPr>
              <a:t>Or </a:t>
            </a:r>
            <a:r>
              <a:rPr lang="en-US" sz="1200" b="0" i="0" strike="sngStrike" kern="1200" dirty="0" err="1">
                <a:solidFill>
                  <a:srgbClr val="FF0000"/>
                </a:solidFill>
                <a:effectLst/>
                <a:latin typeface="+mn-lt"/>
                <a:ea typeface="+mn-ea"/>
                <a:cs typeface="+mn-cs"/>
              </a:rPr>
              <a:t>RePlatformed</a:t>
            </a:r>
            <a:r>
              <a:rPr lang="en-US" sz="1200" b="0" i="0" strike="sngStrike" kern="1200" dirty="0">
                <a:solidFill>
                  <a:srgbClr val="FF0000"/>
                </a:solidFill>
                <a:effectLst/>
                <a:latin typeface="+mn-lt"/>
                <a:ea typeface="+mn-ea"/>
                <a:cs typeface="+mn-cs"/>
              </a:rPr>
              <a:t>: lift-tinker-and-shift introduced by </a:t>
            </a:r>
            <a:r>
              <a:rPr lang="en-US" sz="1200" b="0" i="0" u="sng" strike="sngStrike" kern="1200" dirty="0">
                <a:solidFill>
                  <a:srgbClr val="FF0000"/>
                </a:solidFill>
                <a:effectLst/>
                <a:latin typeface="+mn-lt"/>
                <a:ea typeface="+mn-ea"/>
                <a:cs typeface="+mn-cs"/>
              </a:rPr>
              <a:t>Amazon AWS</a:t>
            </a:r>
            <a:endParaRPr lang="en-US" sz="1200" b="0" i="0" strike="sngStrike" kern="1200" dirty="0">
              <a:solidFill>
                <a:srgbClr val="FF0000"/>
              </a:solidFill>
              <a:effectLst/>
              <a:latin typeface="+mn-lt"/>
              <a:ea typeface="+mn-ea"/>
              <a:cs typeface="+mn-cs"/>
            </a:endParaRPr>
          </a:p>
          <a:p>
            <a:r>
              <a:rPr lang="en-US" sz="1200" b="1" i="0" kern="1200" dirty="0">
                <a:solidFill>
                  <a:schemeClr val="tx1"/>
                </a:solidFill>
                <a:effectLst/>
                <a:latin typeface="+mn-lt"/>
                <a:ea typeface="+mn-ea"/>
                <a:cs typeface="+mn-cs"/>
              </a:rPr>
              <a:t>Rebuilt</a:t>
            </a:r>
            <a:r>
              <a:rPr lang="en-US" sz="1200" b="0" i="0" kern="1200" dirty="0">
                <a:solidFill>
                  <a:schemeClr val="tx1"/>
                </a:solidFill>
                <a:effectLst/>
                <a:latin typeface="+mn-lt"/>
                <a:ea typeface="+mn-ea"/>
                <a:cs typeface="+mn-cs"/>
              </a:rPr>
              <a:t>: we need to discard legacy application and develop again using cloud services and features, it requires good mastery of a functional and technical concept, familiarity with an existing application and business processes as well as cloud services.</a:t>
            </a:r>
          </a:p>
          <a:p>
            <a:r>
              <a:rPr lang="en-US" sz="1200" b="1" i="0" kern="1200" dirty="0">
                <a:solidFill>
                  <a:schemeClr val="tx1"/>
                </a:solidFill>
                <a:effectLst/>
                <a:latin typeface="+mn-lt"/>
                <a:ea typeface="+mn-ea"/>
                <a:cs typeface="+mn-cs"/>
              </a:rPr>
              <a:t>Replaced </a:t>
            </a:r>
            <a:r>
              <a:rPr lang="en-US" sz="1200" b="0" i="0" kern="1200" dirty="0">
                <a:solidFill>
                  <a:schemeClr val="tx1"/>
                </a:solidFill>
                <a:effectLst/>
                <a:latin typeface="+mn-lt"/>
                <a:ea typeface="+mn-ea"/>
                <a:cs typeface="+mn-cs"/>
              </a:rPr>
              <a:t>or </a:t>
            </a:r>
            <a:r>
              <a:rPr lang="en-US" sz="1200" b="0" i="0" kern="1200" dirty="0" err="1">
                <a:solidFill>
                  <a:schemeClr val="tx1"/>
                </a:solidFill>
                <a:effectLst/>
                <a:latin typeface="+mn-lt"/>
                <a:ea typeface="+mn-ea"/>
                <a:cs typeface="+mn-cs"/>
              </a:rPr>
              <a:t>RePurchase</a:t>
            </a:r>
            <a:r>
              <a:rPr lang="en-US" sz="1200" b="0" i="0" kern="1200" dirty="0">
                <a:solidFill>
                  <a:schemeClr val="tx1"/>
                </a:solidFill>
                <a:effectLst/>
                <a:latin typeface="+mn-lt"/>
                <a:ea typeface="+mn-ea"/>
                <a:cs typeface="+mn-cs"/>
              </a:rPr>
              <a:t>: it means that we will use a SaaS solution instead of current application.</a:t>
            </a:r>
          </a:p>
          <a:p>
            <a:endParaRPr lang="en-US" dirty="0"/>
          </a:p>
          <a:p>
            <a:endParaRPr lang="en-CA" dirty="0"/>
          </a:p>
        </p:txBody>
      </p:sp>
      <p:sp>
        <p:nvSpPr>
          <p:cNvPr id="6" name="Espace réservé de la date 5"/>
          <p:cNvSpPr>
            <a:spLocks noGrp="1"/>
          </p:cNvSpPr>
          <p:nvPr>
            <p:ph type="dt" idx="1"/>
          </p:nvPr>
        </p:nvSpPr>
        <p:spPr/>
        <p:txBody>
          <a:bodyPr/>
          <a:lstStyle/>
          <a:p>
            <a:fld id="{9F1BCABF-46B5-4C26-AAC6-3FF1DD3BA620}" type="datetime8">
              <a:rPr lang="en-US" smtClean="0"/>
              <a:t>3/31/2020 8:55 AM</a:t>
            </a:fld>
            <a:endParaRPr lang="en-US" dirty="0"/>
          </a:p>
        </p:txBody>
      </p:sp>
    </p:spTree>
    <p:extLst>
      <p:ext uri="{BB962C8B-B14F-4D97-AF65-F5344CB8AC3E}">
        <p14:creationId xmlns:p14="http://schemas.microsoft.com/office/powerpoint/2010/main" val="1063107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an big cloud ecosystem with a wide-variety of services.</a:t>
            </a:r>
          </a:p>
          <a:p>
            <a:endParaRPr lang="en-US" dirty="0"/>
          </a:p>
          <a:p>
            <a:r>
              <a:rPr lang="en-US" dirty="0"/>
              <a:t>In this session, we’re going to focus on the App modernization offered by Azure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350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an enormous cloud ecosystem with a wide-variety of services.</a:t>
            </a:r>
          </a:p>
          <a:p>
            <a:endParaRPr lang="en-US" dirty="0"/>
          </a:p>
          <a:p>
            <a:r>
              <a:rPr lang="en-US" dirty="0"/>
              <a:t>In this session, we’re going to focus on the App modernization offered by Azure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997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will be more specific for .NET application and we will discuss about the Maturity Model for modernize it according to Cloud Model.</a:t>
            </a:r>
            <a:endParaRPr lang="en-CA" sz="1200" kern="1200" dirty="0">
              <a:solidFill>
                <a:schemeClr val="tx1"/>
              </a:solidFill>
              <a:effectLst/>
              <a:latin typeface="+mn-lt"/>
              <a:ea typeface="+mn-ea"/>
              <a:cs typeface="+mn-cs"/>
            </a:endParaRP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3/31/2020 10:53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03233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es notes 2">
            <a:extLst>
              <a:ext uri="{FF2B5EF4-FFF2-40B4-BE49-F238E27FC236}">
                <a16:creationId xmlns:a16="http://schemas.microsoft.com/office/drawing/2014/main" id="{1463A9C1-68F3-497C-B7D3-DE1B58FF806B}"/>
              </a:ext>
            </a:extLst>
          </p:cNvPr>
          <p:cNvSpPr>
            <a:spLocks noGrp="1"/>
          </p:cNvSpPr>
          <p:nvPr>
            <p:ph type="body" idx="1"/>
          </p:nvPr>
        </p:nvSpPr>
        <p:spPr/>
        <p:txBody>
          <a:bodyPr/>
          <a:lstStyle/>
          <a:p>
            <a:pPr marL="0" marR="0" lvl="0" indent="0" algn="l" defTabSz="932418" rtl="0" eaLnBrk="1" fontAlgn="auto" latinLnBrk="0" hangingPunct="1">
              <a:lnSpc>
                <a:spcPct val="90000"/>
              </a:lnSpc>
              <a:spcBef>
                <a:spcPts val="612"/>
              </a:spcBef>
              <a:spcAft>
                <a:spcPts val="333"/>
              </a:spcAft>
              <a:buClrTx/>
              <a:buSzTx/>
              <a:buFontTx/>
              <a:buNone/>
              <a:tabLst/>
              <a:defRPr/>
            </a:pPr>
            <a:r>
              <a:rPr lang="en-US" sz="900" b="1" dirty="0">
                <a:solidFill>
                  <a:prstClr val="black"/>
                </a:solidFill>
                <a:latin typeface="Segoe UI" panose="020B0502040204020203" pitchFamily="34" charset="0"/>
                <a:cs typeface="Segoe UI" panose="020B0502040204020203" pitchFamily="34" charset="0"/>
              </a:rPr>
              <a:t>Traditional Apps </a:t>
            </a:r>
            <a:r>
              <a:rPr lang="en-US" sz="900" dirty="0">
                <a:solidFill>
                  <a:prstClr val="black"/>
                </a:solidFill>
                <a:latin typeface="Segoe UI Light" panose="020B0502040204020203" pitchFamily="34" charset="0"/>
                <a:cs typeface="Segoe UI Light" panose="020B0502040204020203" pitchFamily="34" charset="0"/>
              </a:rPr>
              <a:t> Using:</a:t>
            </a:r>
          </a:p>
          <a:p>
            <a:pPr defTabSz="932418">
              <a:spcBef>
                <a:spcPts val="612"/>
              </a:spcBef>
              <a:defRPr/>
            </a:pPr>
            <a:r>
              <a:rPr lang="en-US" sz="900" dirty="0">
                <a:solidFill>
                  <a:prstClr val="black"/>
                </a:solidFill>
                <a:latin typeface="Segoe UI" panose="020B0502040204020203" pitchFamily="34" charset="0"/>
                <a:cs typeface="Segoe UI" panose="020B0502040204020203" pitchFamily="34" charset="0"/>
              </a:rPr>
              <a:t>Servers or VMs on-premises</a:t>
            </a:r>
          </a:p>
          <a:p>
            <a:pPr defTabSz="932418">
              <a:spcBef>
                <a:spcPts val="612"/>
              </a:spcBef>
              <a:defRPr/>
            </a:pPr>
            <a:r>
              <a:rPr lang="en-US" sz="900" dirty="0">
                <a:solidFill>
                  <a:prstClr val="black"/>
                </a:solidFill>
                <a:latin typeface="Segoe UI" panose="020B0502040204020203" pitchFamily="34" charset="0"/>
                <a:cs typeface="Segoe UI" panose="020B0502040204020203" pitchFamily="34" charset="0"/>
              </a:rPr>
              <a:t>SQL Server, Oracle, MySQL, etc.</a:t>
            </a:r>
          </a:p>
          <a:p>
            <a:pPr defTabSz="932418">
              <a:spcBef>
                <a:spcPts val="612"/>
              </a:spcBef>
              <a:defRPr/>
            </a:pPr>
            <a:r>
              <a:rPr lang="en-US" sz="900" b="1" dirty="0">
                <a:solidFill>
                  <a:prstClr val="black"/>
                </a:solidFill>
                <a:latin typeface="Segoe UI" panose="020B0502040204020203" pitchFamily="34" charset="0"/>
                <a:cs typeface="Segoe UI" panose="020B0502040204020203" pitchFamily="34" charset="0"/>
              </a:rPr>
              <a:t>Lift &amp; Shift</a:t>
            </a:r>
            <a:r>
              <a:rPr lang="en-US" sz="900" dirty="0">
                <a:solidFill>
                  <a:prstClr val="black"/>
                </a:solidFill>
                <a:latin typeface="Segoe UI Light" panose="020B0502040204020203" pitchFamily="34" charset="0"/>
                <a:cs typeface="Segoe UI Light" panose="020B0502040204020203" pitchFamily="34" charset="0"/>
              </a:rPr>
              <a:t> : </a:t>
            </a:r>
            <a:r>
              <a:rPr lang="en-US" sz="800" dirty="0">
                <a:solidFill>
                  <a:prstClr val="black"/>
                </a:solidFill>
                <a:latin typeface="Segoe UI" panose="020B0502040204020203" pitchFamily="34" charset="0"/>
                <a:cs typeface="Segoe UI" panose="020B0502040204020203" pitchFamily="34" charset="0"/>
              </a:rPr>
              <a:t>Virtual Machines (VM)</a:t>
            </a:r>
          </a:p>
          <a:p>
            <a:pPr defTabSz="932418">
              <a:spcBef>
                <a:spcPts val="612"/>
              </a:spcBef>
              <a:defRPr/>
            </a:pPr>
            <a:r>
              <a:rPr lang="en-US" sz="800" dirty="0">
                <a:solidFill>
                  <a:prstClr val="black"/>
                </a:solidFill>
                <a:latin typeface="Segoe UI" panose="020B0502040204020203" pitchFamily="34" charset="0"/>
                <a:cs typeface="Segoe UI" panose="020B0502040204020203" pitchFamily="34" charset="0"/>
              </a:rPr>
              <a:t>Azure SQL DB Managed Instance</a:t>
            </a:r>
          </a:p>
          <a:p>
            <a:pPr marL="0" marR="0" lvl="0" indent="0" algn="l" defTabSz="932418" rtl="0" eaLnBrk="1" fontAlgn="auto" latinLnBrk="0" hangingPunct="1">
              <a:lnSpc>
                <a:spcPct val="90000"/>
              </a:lnSpc>
              <a:spcBef>
                <a:spcPts val="612"/>
              </a:spcBef>
              <a:spcAft>
                <a:spcPts val="333"/>
              </a:spcAft>
              <a:buClrTx/>
              <a:buSzTx/>
              <a:buFontTx/>
              <a:buNone/>
              <a:tabLst/>
              <a:defRPr/>
            </a:pPr>
            <a:endParaRPr lang="en-US" sz="800" dirty="0">
              <a:solidFill>
                <a:prstClr val="black"/>
              </a:solidFill>
              <a:latin typeface="Segoe UI Light" panose="020B0502040204020203" pitchFamily="34" charset="0"/>
              <a:cs typeface="Segoe UI Light" panose="020B0502040204020203" pitchFamily="34" charset="0"/>
            </a:endParaRPr>
          </a:p>
          <a:p>
            <a:pPr defTabSz="932418">
              <a:spcBef>
                <a:spcPts val="612"/>
              </a:spcBef>
              <a:defRPr/>
            </a:pPr>
            <a:endParaRPr lang="en-US" sz="900" dirty="0">
              <a:solidFill>
                <a:prstClr val="black"/>
              </a:solidFill>
              <a:latin typeface="Segoe UI" panose="020B0502040204020203" pitchFamily="34" charset="0"/>
              <a:cs typeface="Segoe UI" panose="020B0502040204020203" pitchFamily="34" charset="0"/>
            </a:endParaRPr>
          </a:p>
          <a:p>
            <a:pPr defTabSz="932418">
              <a:spcBef>
                <a:spcPts val="612"/>
              </a:spcBef>
              <a:defRPr/>
            </a:pPr>
            <a:endParaRPr lang="en-US" sz="900" dirty="0">
              <a:solidFill>
                <a:prstClr val="black"/>
              </a:solidFill>
              <a:latin typeface="Segoe UI" panose="020B0502040204020203" pitchFamily="34" charset="0"/>
              <a:cs typeface="Segoe UI" panose="020B0502040204020203" pitchFamily="34" charset="0"/>
            </a:endParaRPr>
          </a:p>
          <a:p>
            <a:endParaRPr lang="en-CA" dirty="0"/>
          </a:p>
        </p:txBody>
      </p:sp>
    </p:spTree>
    <p:extLst>
      <p:ext uri="{BB962C8B-B14F-4D97-AF65-F5344CB8AC3E}">
        <p14:creationId xmlns:p14="http://schemas.microsoft.com/office/powerpoint/2010/main" val="54677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3/31/2020 8:52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93979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u="none" strike="noStrike" kern="1200" dirty="0">
                <a:solidFill>
                  <a:schemeClr val="tx1"/>
                </a:solidFill>
                <a:effectLst/>
                <a:latin typeface="Segoe UI" panose="020B0502040204020203" pitchFamily="34" charset="0"/>
                <a:ea typeface="+mn-ea"/>
                <a:cs typeface="+mn-cs"/>
              </a:rPr>
              <a:t>To accelerate a digital transformation, companies should build a strategy to move to the cloud and ensure a safe transition of their existing applications to the new approaches or prevent learning the new cloud patterns and architecture to build a new application.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none" strike="noStrike" kern="1200" dirty="0">
                <a:solidFill>
                  <a:schemeClr val="tx1"/>
                </a:solidFill>
                <a:effectLst/>
                <a:latin typeface="Segoe UI" panose="020B0502040204020203" pitchFamily="34" charset="0"/>
                <a:ea typeface="+mn-ea"/>
                <a:cs typeface="+mn-cs"/>
              </a:rPr>
              <a:t>During this session, we will discuss about the cloud adoption methodologies, tools, resources and the best practices to simplify and accelerate moving your current application to the cloud, </a:t>
            </a:r>
            <a:r>
              <a:rPr lang="en-US" sz="900" u="none" strike="noStrike" kern="1200" dirty="0">
                <a:solidFill>
                  <a:schemeClr val="tx1"/>
                </a:solidFill>
                <a:effectLst/>
                <a:latin typeface="Segoe UI" panose="020B0502040204020203" pitchFamily="34" charset="0"/>
                <a:ea typeface="+mn-ea"/>
                <a:cs typeface="+mn-cs"/>
              </a:rPr>
              <a:t>, it is necessary to understand the assessment phase and adjustment needs, presentation and definition of Azure services, after we will present the </a:t>
            </a:r>
            <a:r>
              <a:rPr lang="en-US" sz="900" b="0" i="0" kern="1200" dirty="0">
                <a:solidFill>
                  <a:schemeClr val="tx1"/>
                </a:solidFill>
                <a:effectLst/>
                <a:latin typeface="+mn-lt"/>
                <a:ea typeface="+mn-ea"/>
                <a:cs typeface="+mn-cs"/>
              </a:rPr>
              <a:t>different steps to migrate .NET apps to Azure and illustrate the advantage of a full range of cloud benefits like automatic scaling, patching, performance monitoring, and CI/CD. </a:t>
            </a:r>
            <a:br>
              <a:rPr lang="en-US" sz="900" b="0" i="0" kern="1200" dirty="0">
                <a:solidFill>
                  <a:schemeClr val="tx1"/>
                </a:solidFill>
                <a:effectLst/>
                <a:latin typeface="+mn-lt"/>
                <a:ea typeface="+mn-ea"/>
                <a:cs typeface="+mn-cs"/>
              </a:rPr>
            </a:br>
            <a:r>
              <a:rPr lang="en-US" sz="900" b="0" i="0" kern="1200" dirty="0">
                <a:solidFill>
                  <a:schemeClr val="tx1"/>
                </a:solidFill>
                <a:effectLst/>
                <a:latin typeface="+mn-lt"/>
                <a:ea typeface="+mn-ea"/>
                <a:cs typeface="+mn-cs"/>
              </a:rPr>
              <a:t>So you will be able after this session to know how you can move your existing .NET Framework applications directly to the cloud by modernizing specific areas, with or without re-architecting or recoding entire applications.</a:t>
            </a:r>
            <a:r>
              <a:rPr lang="en-US" sz="900" u="none" strike="noStrike" kern="1200" dirty="0">
                <a:solidFill>
                  <a:schemeClr val="tx1"/>
                </a:solidFill>
                <a:effectLst/>
                <a:latin typeface="Segoe UI" panose="020B0502040204020203" pitchFamily="34" charset="0"/>
                <a:ea typeface="+mn-ea"/>
                <a:cs typeface="+mn-cs"/>
              </a:rPr>
              <a:t> </a:t>
            </a:r>
            <a:endParaRPr lang="en-US" sz="900" b="0" i="0" kern="1200" dirty="0">
              <a:solidFill>
                <a:schemeClr val="tx1"/>
              </a:solidFill>
              <a:effectLst/>
              <a:latin typeface="+mn-lt"/>
              <a:ea typeface="+mn-ea"/>
              <a:cs typeface="+mn-cs"/>
            </a:endParaRP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9:52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29917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sz="900" dirty="0">
                <a:solidFill>
                  <a:srgbClr val="E7E6E6">
                    <a:lumMod val="25000"/>
                  </a:srgbClr>
                </a:solidFill>
                <a:latin typeface="Segoe UI" panose="020B0502040204020203" pitchFamily="34" charset="0"/>
                <a:cs typeface="Segoe UI" panose="020B0502040204020203" pitchFamily="34" charset="0"/>
              </a:rPr>
              <a:t>Extend your apps with new services based upon Server less computing, Microservices architecture and PaaS services (AppService) to fully exploit the advantages of the cloud.</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3/31/2020 8:52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98645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application can be MVC app any version 4 or 5, web forms app, web API service any version, Web Pages app or WCF service, if you have dependencies that  can be documents, file system, COM-objects,…you need to pass by migration process, defined in vision architecture, and we decide to move them with the environment on VM lift and shift or we can move them in windows containers on Azure VMs, or on Azure Container Service or Azure Service Fabric. While containers support a quick migration path, since no code needs to be changed, it has a more complex learning curve than migration to Azure VMs</a:t>
            </a:r>
            <a:endParaRPr lang="en-CA" dirty="0"/>
          </a:p>
          <a:p>
            <a:r>
              <a:rPr lang="en-US" dirty="0"/>
              <a:t>If no dependencies, it will be more simple to use Azure App Service, or Azure Container Instance.</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3/31/2020 11:49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0236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2531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25C18E3-BD49-4821-94D5-436F18452A8B}" type="slidenum">
              <a:rPr lang="en-CA" smtClean="0"/>
              <a:t>26</a:t>
            </a:fld>
            <a:endParaRPr lang="en-CA"/>
          </a:p>
        </p:txBody>
      </p:sp>
    </p:spTree>
    <p:extLst>
      <p:ext uri="{BB962C8B-B14F-4D97-AF65-F5344CB8AC3E}">
        <p14:creationId xmlns:p14="http://schemas.microsoft.com/office/powerpoint/2010/main" val="356005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Containers give developers the ability to create predictable environments, isolated from other applications.</a:t>
            </a:r>
          </a:p>
          <a:p>
            <a:r>
              <a:rPr lang="en-US" dirty="0"/>
              <a:t>Every dependency needed by the application, versions of the runtime, libraries etc., are included in the container and guaranteed to be consistent regardless of where the image is deployed</a:t>
            </a:r>
          </a:p>
          <a:p>
            <a:r>
              <a:rPr lang="en-US" dirty="0"/>
              <a:t>This equals productivity. Developers and Ops teams spend less cycles debugging or diagnosing environment issues and more time pushing features and enhancements to the users.</a:t>
            </a:r>
          </a:p>
          <a:p>
            <a:endParaRPr lang="fr-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99046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If we come back to our 5R for containers, we can see how we can deploy if we want to rehost, or refactor and the microservice approach if we decide to rearchitect and for new application we have to build patterns to adopt cloud native strategy in the future.</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36275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provides different choices for app modernization</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11663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natively provides several Container services and orchestrators</a:t>
            </a:r>
          </a:p>
          <a:p>
            <a:endParaRPr lang="en-CA" dirty="0"/>
          </a:p>
        </p:txBody>
      </p:sp>
      <p:sp>
        <p:nvSpPr>
          <p:cNvPr id="4" name="Espace réservé de la date 3"/>
          <p:cNvSpPr>
            <a:spLocks noGrp="1"/>
          </p:cNvSpPr>
          <p:nvPr>
            <p:ph type="dt" idx="1"/>
          </p:nvPr>
        </p:nvSpPr>
        <p:spPr/>
        <p:txBody>
          <a:bodyPr/>
          <a:lstStyle/>
          <a:p>
            <a:fld id="{0AEF126A-CF0B-4E19-8116-4378D5600BAE}" type="datetime8">
              <a:rPr lang="en-US" smtClean="0"/>
              <a:t>3/29/2020 9:18 PM</a:t>
            </a:fld>
            <a:endParaRPr lang="en-US" dirty="0"/>
          </a:p>
        </p:txBody>
      </p:sp>
    </p:spTree>
    <p:extLst>
      <p:ext uri="{BB962C8B-B14F-4D97-AF65-F5344CB8AC3E}">
        <p14:creationId xmlns:p14="http://schemas.microsoft.com/office/powerpoint/2010/main" val="1822288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54551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67232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begin planning for a cloud migration, you need to define how:</a:t>
            </a:r>
          </a:p>
          <a:p>
            <a:r>
              <a:rPr lang="en-US" dirty="0"/>
              <a:t>- Create the initial technical plans.</a:t>
            </a:r>
            <a:br>
              <a:rPr lang="en-US" dirty="0"/>
            </a:br>
            <a:r>
              <a:rPr lang="en-US" dirty="0"/>
              <a:t>- Ensure that your workloads will run as expected.</a:t>
            </a:r>
            <a:br>
              <a:rPr lang="en-US" dirty="0"/>
            </a:br>
            <a:r>
              <a:rPr lang="en-US" dirty="0"/>
              <a:t>- Prepare a qualitative model for estimating migration costs.</a:t>
            </a:r>
            <a:br>
              <a:rPr lang="en-US" dirty="0"/>
            </a:br>
            <a:r>
              <a:rPr lang="en-US" dirty="0"/>
              <a:t>- Perform the migration by limiting the impacts on the company so this is </a:t>
            </a:r>
            <a:r>
              <a:rPr lang="en-CA" sz="882" b="0" i="0" u="none" strike="noStrike" kern="1200" dirty="0">
                <a:solidFill>
                  <a:schemeClr val="tx1"/>
                </a:solidFill>
                <a:effectLst/>
                <a:latin typeface="Segoe UI" panose="020B0502040204020203" pitchFamily="34" charset="0"/>
                <a:ea typeface="+mn-ea"/>
                <a:cs typeface="+mn-cs"/>
              </a:rPr>
              <a:t>experimentation phase</a:t>
            </a:r>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3/29/2020 9:18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328230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459861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This phase is the most important part in your move to the cloud because you need to understand your environment, your infrastructure, your application, the security requirement, the </a:t>
            </a:r>
            <a:r>
              <a:rPr lang="en-CA" sz="882" b="0" i="0" u="none" strike="noStrike" kern="1200" dirty="0">
                <a:solidFill>
                  <a:schemeClr val="tx1"/>
                </a:solidFill>
                <a:effectLst/>
                <a:latin typeface="Segoe UI" panose="020B0502040204020203" pitchFamily="34" charset="0"/>
                <a:ea typeface="+mn-ea"/>
                <a:cs typeface="+mn-cs"/>
              </a:rPr>
              <a:t>governance</a:t>
            </a:r>
            <a:r>
              <a:rPr lang="en-CA" noProof="0" dirty="0"/>
              <a:t>, to be able to decide if you are ready to go to the cloud and the cost now and after 5 years for example. Every direction in the company should contribute to the analysis.</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73125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The result of the first phase of the analysis is a vision architecture and to do that, some companies used TOGAF </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501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So </a:t>
            </a:r>
            <a:r>
              <a:rPr lang="fr-CA" dirty="0" err="1"/>
              <a:t>what</a:t>
            </a:r>
            <a:r>
              <a:rPr lang="fr-CA" dirty="0"/>
              <a:t> </a:t>
            </a:r>
            <a:r>
              <a:rPr lang="fr-CA" dirty="0" err="1"/>
              <a:t>is</a:t>
            </a:r>
            <a:r>
              <a:rPr lang="fr-CA" dirty="0"/>
              <a:t> TOGAF?  It </a:t>
            </a:r>
            <a:r>
              <a:rPr lang="fr-CA" dirty="0" err="1"/>
              <a:t>is</a:t>
            </a:r>
            <a:r>
              <a:rPr lang="fr-CA" dirty="0"/>
              <a:t> a </a:t>
            </a:r>
            <a:r>
              <a:rPr lang="fr-CA" dirty="0" err="1"/>
              <a:t>framework</a:t>
            </a:r>
            <a:r>
              <a:rPr lang="fr-CA" dirty="0"/>
              <a:t> </a:t>
            </a:r>
            <a:r>
              <a:rPr lang="fr-CA" dirty="0" err="1"/>
              <a:t>used</a:t>
            </a:r>
            <a:r>
              <a:rPr lang="fr-CA" dirty="0"/>
              <a:t> </a:t>
            </a:r>
            <a:r>
              <a:rPr lang="fr-CA" dirty="0" err="1"/>
              <a:t>inside</a:t>
            </a:r>
            <a:r>
              <a:rPr lang="fr-CA" dirty="0"/>
              <a:t> an organisation to </a:t>
            </a:r>
            <a:r>
              <a:rPr lang="fr-CA" dirty="0" err="1"/>
              <a:t>develop</a:t>
            </a:r>
            <a:r>
              <a:rPr lang="fr-CA" dirty="0"/>
              <a:t> an Entreprise architecture and  TOGAF Architecture </a:t>
            </a:r>
            <a:r>
              <a:rPr lang="fr-CA" dirty="0" err="1"/>
              <a:t>Development</a:t>
            </a:r>
            <a:r>
              <a:rPr lang="fr-CA" dirty="0"/>
              <a:t> Method cycles </a:t>
            </a:r>
            <a:r>
              <a:rPr lang="fr-CA" dirty="0" err="1"/>
              <a:t>defines</a:t>
            </a:r>
            <a:r>
              <a:rPr lang="fr-CA" dirty="0"/>
              <a:t> the best practices to </a:t>
            </a:r>
            <a:r>
              <a:rPr lang="fr-CA" dirty="0" err="1"/>
              <a:t>build</a:t>
            </a:r>
            <a:r>
              <a:rPr lang="fr-CA" dirty="0"/>
              <a:t> </a:t>
            </a:r>
            <a:r>
              <a:rPr lang="en-US" dirty="0"/>
              <a:t>an organization's enterprise architecture.</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10:03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86167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 consists of a preliminary phase followed by eight phases to:</a:t>
            </a:r>
          </a:p>
          <a:p>
            <a:pPr marL="457200" indent="-457200">
              <a:buFont typeface="Arial" panose="020B0604020202020204" pitchFamily="34" charset="0"/>
              <a:buChar char="•"/>
            </a:pPr>
            <a:r>
              <a:rPr lang="en-US" dirty="0"/>
              <a:t>Build the technical architecture.</a:t>
            </a:r>
          </a:p>
          <a:p>
            <a:pPr marL="457200" indent="-457200">
              <a:buFont typeface="Arial" panose="020B0604020202020204" pitchFamily="34" charset="0"/>
              <a:buChar char="•"/>
            </a:pPr>
            <a:r>
              <a:rPr lang="en-US" dirty="0"/>
              <a:t>Plan the deployment.</a:t>
            </a:r>
          </a:p>
          <a:p>
            <a:pPr marL="457200" indent="-457200">
              <a:buFont typeface="Arial" panose="020B0604020202020204" pitchFamily="34" charset="0"/>
              <a:buChar char="•"/>
            </a:pPr>
            <a:r>
              <a:rPr lang="en-US" dirty="0"/>
              <a:t>Implement it.</a:t>
            </a:r>
          </a:p>
          <a:p>
            <a:pPr marL="457200" indent="-457200">
              <a:buFont typeface="Arial" panose="020B0604020202020204" pitchFamily="34" charset="0"/>
              <a:buChar char="•"/>
            </a:pPr>
            <a:r>
              <a:rPr lang="en-US" dirty="0"/>
              <a:t>Manage the changes.</a:t>
            </a:r>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3/29/2020 9:18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49246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any transformative change, it’s important to understand what the destination is and what the waypoints along the journey will be. There are multiple potential destinations for any application, and IT cloud deployments will be a mixture of them. </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3/29/2020 9:18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5134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migration strategy will depend on many factors:</a:t>
            </a:r>
          </a:p>
          <a:p>
            <a:r>
              <a:rPr lang="en-US" dirty="0"/>
              <a:t>- The complexity of your infrastructure.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The skills of your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 Stage of the application development cycle: coupling and links between applications and databases</a:t>
            </a:r>
          </a:p>
          <a:p>
            <a:r>
              <a:rPr lang="en-US" sz="1200" kern="1200" dirty="0">
                <a:solidFill>
                  <a:schemeClr val="tx1"/>
                </a:solidFill>
                <a:latin typeface="+mn-lt"/>
                <a:ea typeface="+mn-ea"/>
                <a:cs typeface="+mn-cs"/>
              </a:rPr>
              <a:t>- Information security levels</a:t>
            </a:r>
            <a:endParaRPr lang="en-CA" sz="1200" kern="1200" dirty="0">
              <a:solidFill>
                <a:schemeClr val="tx1"/>
              </a:solidFill>
              <a:latin typeface="+mn-lt"/>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3/29/2020 10:07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81867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3F27F8A0-5329-4351-9CB6-DE809DC3D6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4360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8A69EB-2FEF-474C-9C4D-D45FA32B850E}"/>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8183E775-3519-4999-B52F-74A3E7672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F8B3AC-B082-44D3-92F4-0CCFE0395F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1CCDB4-6A08-46B3-BF01-0A9F8C379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CEC969FB-1C2D-4207-A6B4-0D89351ABC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CF55F-BB81-4823-8E0A-0706EB235F6D}"/>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0" name="Rectangle 9">
            <a:extLst>
              <a:ext uri="{FF2B5EF4-FFF2-40B4-BE49-F238E27FC236}">
                <a16:creationId xmlns:a16="http://schemas.microsoft.com/office/drawing/2014/main" id="{837ACC7C-4075-4D76-BFA2-4C55D34FB173}"/>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873289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4A89A2-9549-4156-A3F5-572BFEEBC331}"/>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D8333A8E-01AD-46EE-BEC5-655609346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8ADC74-482D-4853-860B-D7E4B4B26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370405-A30E-46A2-A5BD-0B7707A17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035DD81-A072-46D9-A108-D325CF6A3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34202-A232-4F53-BE64-8710E5DFE181}"/>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0" name="Rectangle 9">
            <a:extLst>
              <a:ext uri="{FF2B5EF4-FFF2-40B4-BE49-F238E27FC236}">
                <a16:creationId xmlns:a16="http://schemas.microsoft.com/office/drawing/2014/main" id="{F2F9C9B0-ED08-4022-9517-71FDB19FBDC6}"/>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8160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73C1-5354-48D8-9FAD-217310EAA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BCA2CB-137D-4151-84D5-E37A457502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A1E75-CA00-4672-8709-66D9D4205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99BC4-9979-4AB9-A85B-4D14460EA059}"/>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9447AA96-0E28-4CAF-93A7-FA98C5E1161D}"/>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832141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142D8-F54F-46D9-8B15-93583EB37D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1D7D4C-C86D-4466-ADD6-DFEE52EC36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C49D882-1717-4666-B47A-7CA0EDE39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2147CC-F03D-4A72-AE20-F8200011D857}"/>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64DE84CF-D5DA-482E-B554-33F5406E48BE}"/>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224621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01867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111257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88232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5845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095969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574856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8B48B7-1328-4EDA-A235-79DEF5876D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6058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6864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3896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FD70D9A9-C62F-4C81-8294-E5F8458D09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6F4D61-24D4-4892-A2A2-5EE510A1F507}"/>
              </a:ext>
            </a:extLst>
          </p:cNvPr>
          <p:cNvSpPr>
            <a:spLocks noGrp="1"/>
          </p:cNvSpPr>
          <p:nvPr>
            <p:ph type="ctrTitle"/>
          </p:nvPr>
        </p:nvSpPr>
        <p:spPr>
          <a:xfrm>
            <a:off x="1524000" y="4275859"/>
            <a:ext cx="9144000" cy="953140"/>
          </a:xfrm>
        </p:spPr>
        <p:txBody>
          <a:bodyPr anchor="b">
            <a:normAutofit/>
          </a:bodyPr>
          <a:lstStyle>
            <a:lvl1pPr algn="ctr">
              <a:defRPr sz="4800">
                <a:solidFill>
                  <a:srgbClr val="2D77BD"/>
                </a:solidFill>
                <a:latin typeface="GalanoGrotesqueAlt-Regular" panose="00000500000000000000" pitchFamily="50" charset="0"/>
                <a:cs typeface="Segoe UI"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58C0BE21-02D2-4C21-A1FF-CDFD75C468F3}"/>
              </a:ext>
            </a:extLst>
          </p:cNvPr>
          <p:cNvSpPr>
            <a:spLocks noGrp="1"/>
          </p:cNvSpPr>
          <p:nvPr>
            <p:ph type="subTitle" idx="1"/>
          </p:nvPr>
        </p:nvSpPr>
        <p:spPr>
          <a:xfrm>
            <a:off x="1524000" y="5642264"/>
            <a:ext cx="9144000" cy="595418"/>
          </a:xfrm>
        </p:spPr>
        <p:txBody>
          <a:bodyPr/>
          <a:lstStyle>
            <a:lvl1pPr marL="0" indent="0" algn="ctr">
              <a:buNone/>
              <a:defRPr sz="2400">
                <a:solidFill>
                  <a:srgbClr val="9A306E"/>
                </a:solidFill>
                <a:latin typeface="GalanoGrotesqueAlt-Regular" panose="00000500000000000000" pitchFamily="50"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8998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28C26E-1A09-4299-B1B3-BD12153E6ED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256CC6F5-3CBB-43A0-A98B-6E7D962EF80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125FBC0-5876-4CE8-961D-712F79E03B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24ED253-5DE2-4493-8034-9E706C281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630A9-CF5B-4C80-8B77-DB783B96E5F0}"/>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E47ABF02-DF49-4DD6-ADF4-9AFD53810EF2}"/>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42093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A close up of a toy&#10;&#10;Description automatically generated">
            <a:extLst>
              <a:ext uri="{FF2B5EF4-FFF2-40B4-BE49-F238E27FC236}">
                <a16:creationId xmlns:a16="http://schemas.microsoft.com/office/drawing/2014/main" id="{51C19A0E-A1C1-4022-9713-FBE7D016648D}"/>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t="8939"/>
          <a:stretch/>
        </p:blipFill>
        <p:spPr>
          <a:xfrm>
            <a:off x="0" y="0"/>
            <a:ext cx="12192000" cy="6244938"/>
          </a:xfrm>
          <a:prstGeom prst="rect">
            <a:avLst/>
          </a:prstGeom>
        </p:spPr>
      </p:pic>
      <p:sp>
        <p:nvSpPr>
          <p:cNvPr id="2" name="Title 1">
            <a:extLst>
              <a:ext uri="{FF2B5EF4-FFF2-40B4-BE49-F238E27FC236}">
                <a16:creationId xmlns:a16="http://schemas.microsoft.com/office/drawing/2014/main" id="{7F5F1D1A-92F2-4B88-8F63-C6CDD6A46CA2}"/>
              </a:ext>
            </a:extLst>
          </p:cNvPr>
          <p:cNvSpPr>
            <a:spLocks noGrp="1"/>
          </p:cNvSpPr>
          <p:nvPr>
            <p:ph type="title"/>
          </p:nvPr>
        </p:nvSpPr>
        <p:spPr>
          <a:xfrm>
            <a:off x="831850" y="2002631"/>
            <a:ext cx="10515600" cy="2852737"/>
          </a:xfrm>
        </p:spPr>
        <p:txBody>
          <a:bodyPr anchor="b"/>
          <a:lstStyle>
            <a:lvl1pPr>
              <a:defRPr sz="6000">
                <a:solidFill>
                  <a:srgbClr val="2D77BD"/>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A6FD8D41-D7F1-43F9-A445-2717F16C23BE}"/>
              </a:ext>
            </a:extLst>
          </p:cNvPr>
          <p:cNvSpPr>
            <a:spLocks noGrp="1"/>
          </p:cNvSpPr>
          <p:nvPr>
            <p:ph type="body" idx="1"/>
          </p:nvPr>
        </p:nvSpPr>
        <p:spPr>
          <a:xfrm>
            <a:off x="831850" y="4977245"/>
            <a:ext cx="10515600" cy="1112405"/>
          </a:xfrm>
        </p:spPr>
        <p:txBody>
          <a:bodyPr/>
          <a:lstStyle>
            <a:lvl1pPr marL="0" indent="0">
              <a:buNone/>
              <a:defRPr sz="2400">
                <a:solidFill>
                  <a:srgbClr val="9A306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73DEBAC7-8C3B-493E-8D0B-03355D761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B2B65-3717-4BF8-A15E-A30D664E9E29}"/>
              </a:ext>
            </a:extLst>
          </p:cNvPr>
          <p:cNvSpPr>
            <a:spLocks noGrp="1"/>
          </p:cNvSpPr>
          <p:nvPr>
            <p:ph type="sldNum" sz="quarter" idx="12"/>
          </p:nvPr>
        </p:nvSpPr>
        <p:spPr/>
        <p:txBody>
          <a:bodyPr/>
          <a:lstStyle/>
          <a:p>
            <a:fld id="{E11E23B1-B335-4698-8515-7FF0173313F1}" type="slidenum">
              <a:rPr lang="en-US" smtClean="0"/>
              <a:t>‹N°›</a:t>
            </a:fld>
            <a:endParaRPr lang="en-US"/>
          </a:p>
        </p:txBody>
      </p:sp>
    </p:spTree>
    <p:extLst>
      <p:ext uri="{BB962C8B-B14F-4D97-AF65-F5344CB8AC3E}">
        <p14:creationId xmlns:p14="http://schemas.microsoft.com/office/powerpoint/2010/main" val="26341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DE2FDA-D45D-4632-B836-925B872574D9}"/>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E8E55DF5-4D88-4D30-ADE0-12E5209A3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D8D883-5302-475E-BCCC-07D011EB9F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37085B-B961-47DF-8C4D-59A56D1748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DE4B736-72FB-4060-A17C-F6F59ADD2E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D59132-4510-4448-A417-36284209ECBF}"/>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0" name="Rectangle 9">
            <a:extLst>
              <a:ext uri="{FF2B5EF4-FFF2-40B4-BE49-F238E27FC236}">
                <a16:creationId xmlns:a16="http://schemas.microsoft.com/office/drawing/2014/main" id="{5FBD16F5-F7AA-4364-BB67-AC59F908A615}"/>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024083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013E23-C567-444C-9AC3-0FA49BE348E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092A4CE5-1B48-4210-8F8F-366C430A52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E0E86F-F4CB-4406-B19A-E16F2CE88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D5FD99-FA5A-4438-99D6-71EC8A0766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9EB3C-FB0E-4DF9-8D56-65AAACFC2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A098B-1590-4FB5-99CD-0C92FE5F57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23B10FE-B5E0-4A65-ACCB-CE4761842B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05A34F-A532-46C6-B541-D764CF3E69C3}"/>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12" name="Rectangle 11">
            <a:extLst>
              <a:ext uri="{FF2B5EF4-FFF2-40B4-BE49-F238E27FC236}">
                <a16:creationId xmlns:a16="http://schemas.microsoft.com/office/drawing/2014/main" id="{879DEBB1-D3C9-45C4-8C93-FA67BD6C833B}"/>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3001159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6D7B80-7065-4DEB-9D68-AEBF9C974424}"/>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2" name="Title 1">
            <a:extLst>
              <a:ext uri="{FF2B5EF4-FFF2-40B4-BE49-F238E27FC236}">
                <a16:creationId xmlns:a16="http://schemas.microsoft.com/office/drawing/2014/main" id="{249BABDA-B794-4270-9B40-4A26A98F21A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7C3197F-61A7-4B93-81EC-5E1521BC7B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7670D7-DEB2-4405-AB6B-A6550AEE0C88}"/>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8" name="Rectangle 7">
            <a:extLst>
              <a:ext uri="{FF2B5EF4-FFF2-40B4-BE49-F238E27FC236}">
                <a16:creationId xmlns:a16="http://schemas.microsoft.com/office/drawing/2014/main" id="{FCD4CA47-F988-4A0D-AE2D-F80A6E4CB35E}"/>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2852329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4AD16-DF9B-4489-AB2C-BDBB0B0C6E59}"/>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9647959" y="5841851"/>
            <a:ext cx="2660392" cy="1115345"/>
          </a:xfrm>
          <a:prstGeom prst="rect">
            <a:avLst/>
          </a:prstGeom>
        </p:spPr>
      </p:pic>
      <p:sp>
        <p:nvSpPr>
          <p:cNvPr id="3" name="Footer Placeholder 2">
            <a:extLst>
              <a:ext uri="{FF2B5EF4-FFF2-40B4-BE49-F238E27FC236}">
                <a16:creationId xmlns:a16="http://schemas.microsoft.com/office/drawing/2014/main" id="{361EBE16-2454-4916-969E-8022C28E9C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035CB-C9CD-40F8-8D75-51954CC0E64F}"/>
              </a:ext>
            </a:extLst>
          </p:cNvPr>
          <p:cNvSpPr>
            <a:spLocks noGrp="1"/>
          </p:cNvSpPr>
          <p:nvPr>
            <p:ph type="sldNum" sz="quarter" idx="12"/>
          </p:nvPr>
        </p:nvSpPr>
        <p:spPr/>
        <p:txBody>
          <a:bodyPr/>
          <a:lstStyle/>
          <a:p>
            <a:fld id="{E11E23B1-B335-4698-8515-7FF0173313F1}" type="slidenum">
              <a:rPr lang="en-US" smtClean="0"/>
              <a:t>‹N°›</a:t>
            </a:fld>
            <a:endParaRPr lang="en-US"/>
          </a:p>
        </p:txBody>
      </p:sp>
      <p:sp>
        <p:nvSpPr>
          <p:cNvPr id="7" name="Rectangle 6">
            <a:extLst>
              <a:ext uri="{FF2B5EF4-FFF2-40B4-BE49-F238E27FC236}">
                <a16:creationId xmlns:a16="http://schemas.microsoft.com/office/drawing/2014/main" id="{881318E6-7BA6-4FAC-90D7-A86C63ABA2EB}"/>
              </a:ext>
            </a:extLst>
          </p:cNvPr>
          <p:cNvSpPr/>
          <p:nvPr userDrawn="1"/>
        </p:nvSpPr>
        <p:spPr>
          <a:xfrm>
            <a:off x="838200" y="6311900"/>
            <a:ext cx="1011367" cy="369332"/>
          </a:xfrm>
          <a:prstGeom prst="rect">
            <a:avLst/>
          </a:prstGeom>
        </p:spPr>
        <p:txBody>
          <a:bodyPr wrap="none">
            <a:spAutoFit/>
          </a:bodyPr>
          <a:lstStyle/>
          <a:p>
            <a:r>
              <a:rPr lang="en-US" dirty="0">
                <a:solidFill>
                  <a:srgbClr val="2D77BD"/>
                </a:solidFill>
                <a:latin typeface="GalanoGrotesqueAlt-ExtraBold" panose="00000900000000000000" pitchFamily="50" charset="0"/>
              </a:rPr>
              <a:t>#VACD</a:t>
            </a:r>
          </a:p>
        </p:txBody>
      </p:sp>
    </p:spTree>
    <p:extLst>
      <p:ext uri="{BB962C8B-B14F-4D97-AF65-F5344CB8AC3E}">
        <p14:creationId xmlns:p14="http://schemas.microsoft.com/office/powerpoint/2010/main" val="65596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F10AC-1304-4B31-B2DF-9EA544F8C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US" dirty="0"/>
          </a:p>
        </p:txBody>
      </p:sp>
      <p:sp>
        <p:nvSpPr>
          <p:cNvPr id="3" name="Text Placeholder 2">
            <a:extLst>
              <a:ext uri="{FF2B5EF4-FFF2-40B4-BE49-F238E27FC236}">
                <a16:creationId xmlns:a16="http://schemas.microsoft.com/office/drawing/2014/main" id="{33F6C91C-2FF3-4450-ADA6-53C1DF67C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endParaRPr lang="en-US" dirty="0"/>
          </a:p>
        </p:txBody>
      </p:sp>
      <p:sp>
        <p:nvSpPr>
          <p:cNvPr id="5" name="Footer Placeholder 4">
            <a:extLst>
              <a:ext uri="{FF2B5EF4-FFF2-40B4-BE49-F238E27FC236}">
                <a16:creationId xmlns:a16="http://schemas.microsoft.com/office/drawing/2014/main" id="{4671DE9A-497C-4C68-8F7F-D35AEDA69D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4913C77A-2459-4E83-9F5C-FC26B385D9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E11E23B1-B335-4698-8515-7FF0173313F1}" type="slidenum">
              <a:rPr lang="en-US" smtClean="0"/>
              <a:pPr/>
              <a:t>‹N°›</a:t>
            </a:fld>
            <a:endParaRPr lang="en-US"/>
          </a:p>
        </p:txBody>
      </p:sp>
      <p:sp>
        <p:nvSpPr>
          <p:cNvPr id="7" name="Date Placeholder 3">
            <a:extLst>
              <a:ext uri="{FF2B5EF4-FFF2-40B4-BE49-F238E27FC236}">
                <a16:creationId xmlns:a16="http://schemas.microsoft.com/office/drawing/2014/main" id="{7E1BE4A4-5A80-4543-AFCD-82BB1D75442F}"/>
              </a:ext>
            </a:extLst>
          </p:cNvPr>
          <p:cNvSpPr>
            <a:spLocks noGrp="1"/>
          </p:cNvSpPr>
          <p:nvPr>
            <p:ph type="dt" sz="half" idx="2"/>
          </p:nvPr>
        </p:nvSpPr>
        <p:spPr>
          <a:xfrm>
            <a:off x="838200" y="6356350"/>
            <a:ext cx="2743200" cy="365125"/>
          </a:xfrm>
          <a:prstGeom prst="rect">
            <a:avLst/>
          </a:prstGeom>
        </p:spPr>
        <p:txBody>
          <a:bodyPr/>
          <a:lstStyle>
            <a:lvl1pPr>
              <a:defRPr sz="1800">
                <a:solidFill>
                  <a:srgbClr val="2D77BD"/>
                </a:solidFill>
                <a:latin typeface="GalanoGrotesqueAlt-ExtraBold" panose="00000900000000000000" pitchFamily="50" charset="0"/>
              </a:defRPr>
            </a:lvl1pPr>
          </a:lstStyle>
          <a:p>
            <a:r>
              <a:rPr lang="en-US" dirty="0"/>
              <a:t>#VACD</a:t>
            </a:r>
          </a:p>
        </p:txBody>
      </p:sp>
    </p:spTree>
    <p:extLst>
      <p:ext uri="{BB962C8B-B14F-4D97-AF65-F5344CB8AC3E}">
        <p14:creationId xmlns:p14="http://schemas.microsoft.com/office/powerpoint/2010/main" val="2439913235"/>
      </p:ext>
    </p:extLst>
  </p:cSld>
  <p:clrMap bg1="lt1" tx1="dk1" bg2="lt2" tx2="dk2" accent1="accent1" accent2="accent2" accent3="accent3" accent4="accent4" accent5="accent5" accent6="accent6" hlink="hlink" folHlink="folHlink"/>
  <p:sldLayoutIdLst>
    <p:sldLayoutId id="2147483661" r:id="rId1"/>
    <p:sldLayoutId id="2147483660"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Lst>
  <p:txStyles>
    <p:titleStyle>
      <a:lvl1pPr algn="l" defTabSz="914400" rtl="0" eaLnBrk="1" latinLnBrk="0" hangingPunct="1">
        <a:lnSpc>
          <a:spcPct val="90000"/>
        </a:lnSpc>
        <a:spcBef>
          <a:spcPct val="0"/>
        </a:spcBef>
        <a:buNone/>
        <a:defRPr sz="4400" kern="1200">
          <a:solidFill>
            <a:srgbClr val="2D77BD"/>
          </a:solidFill>
          <a:latin typeface="GalanoGrotesqueAlt-Regular" panose="00000500000000000000" pitchFamily="50"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77BD"/>
          </a:solidFill>
          <a:latin typeface="GalanoGrotesqueAlt-Regular" panose="00000500000000000000"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D77BD"/>
          </a:solidFill>
          <a:latin typeface="GalanoGrotesqueAlt-Regular" panose="00000500000000000000"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D77BD"/>
          </a:solidFill>
          <a:latin typeface="GalanoGrotesqueAlt-Regular" panose="00000500000000000000"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D77BD"/>
          </a:solidFill>
          <a:latin typeface="GalanoGrotesqueAlt-Regular" panose="00000500000000000000" pitchFamily="50"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D77BD"/>
          </a:solidFill>
          <a:latin typeface="GalanoGrotesqueAlt-Regular" panose="00000500000000000000" pitchFamily="50"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6" Type="http://schemas.openxmlformats.org/officeDocument/2006/relationships/image" Target="../media/image44.png"/><Relationship Id="rId117" Type="http://schemas.openxmlformats.org/officeDocument/2006/relationships/image" Target="../media/image135.svg"/><Relationship Id="rId21" Type="http://schemas.openxmlformats.org/officeDocument/2006/relationships/image" Target="../media/image39.svg"/><Relationship Id="rId42" Type="http://schemas.openxmlformats.org/officeDocument/2006/relationships/image" Target="../media/image60.png"/><Relationship Id="rId47" Type="http://schemas.openxmlformats.org/officeDocument/2006/relationships/image" Target="../media/image65.svg"/><Relationship Id="rId63" Type="http://schemas.openxmlformats.org/officeDocument/2006/relationships/image" Target="../media/image81.svg"/><Relationship Id="rId68" Type="http://schemas.openxmlformats.org/officeDocument/2006/relationships/image" Target="../media/image86.png"/><Relationship Id="rId84" Type="http://schemas.openxmlformats.org/officeDocument/2006/relationships/image" Target="../media/image102.png"/><Relationship Id="rId89" Type="http://schemas.openxmlformats.org/officeDocument/2006/relationships/image" Target="../media/image107.svg"/><Relationship Id="rId112" Type="http://schemas.openxmlformats.org/officeDocument/2006/relationships/image" Target="../media/image130.png"/><Relationship Id="rId133" Type="http://schemas.openxmlformats.org/officeDocument/2006/relationships/image" Target="../media/image151.svg"/><Relationship Id="rId138" Type="http://schemas.openxmlformats.org/officeDocument/2006/relationships/image" Target="../media/image156.png"/><Relationship Id="rId16" Type="http://schemas.openxmlformats.org/officeDocument/2006/relationships/image" Target="../media/image34.png"/><Relationship Id="rId107" Type="http://schemas.openxmlformats.org/officeDocument/2006/relationships/image" Target="../media/image125.svg"/><Relationship Id="rId11" Type="http://schemas.openxmlformats.org/officeDocument/2006/relationships/image" Target="../media/image29.svg"/><Relationship Id="rId32" Type="http://schemas.openxmlformats.org/officeDocument/2006/relationships/image" Target="../media/image50.png"/><Relationship Id="rId37" Type="http://schemas.openxmlformats.org/officeDocument/2006/relationships/image" Target="../media/image55.svg"/><Relationship Id="rId53" Type="http://schemas.openxmlformats.org/officeDocument/2006/relationships/image" Target="../media/image71.svg"/><Relationship Id="rId58" Type="http://schemas.openxmlformats.org/officeDocument/2006/relationships/image" Target="../media/image76.png"/><Relationship Id="rId74" Type="http://schemas.openxmlformats.org/officeDocument/2006/relationships/image" Target="../media/image92.png"/><Relationship Id="rId79" Type="http://schemas.openxmlformats.org/officeDocument/2006/relationships/image" Target="../media/image97.svg"/><Relationship Id="rId102" Type="http://schemas.openxmlformats.org/officeDocument/2006/relationships/image" Target="../media/image120.png"/><Relationship Id="rId123" Type="http://schemas.openxmlformats.org/officeDocument/2006/relationships/image" Target="../media/image141.svg"/><Relationship Id="rId128" Type="http://schemas.openxmlformats.org/officeDocument/2006/relationships/image" Target="../media/image146.png"/><Relationship Id="rId5" Type="http://schemas.openxmlformats.org/officeDocument/2006/relationships/image" Target="../media/image23.png"/><Relationship Id="rId90" Type="http://schemas.openxmlformats.org/officeDocument/2006/relationships/image" Target="../media/image108.png"/><Relationship Id="rId95" Type="http://schemas.openxmlformats.org/officeDocument/2006/relationships/image" Target="../media/image113.svg"/><Relationship Id="rId22" Type="http://schemas.openxmlformats.org/officeDocument/2006/relationships/image" Target="../media/image40.png"/><Relationship Id="rId27" Type="http://schemas.openxmlformats.org/officeDocument/2006/relationships/image" Target="../media/image45.svg"/><Relationship Id="rId43" Type="http://schemas.openxmlformats.org/officeDocument/2006/relationships/image" Target="../media/image61.svg"/><Relationship Id="rId48" Type="http://schemas.openxmlformats.org/officeDocument/2006/relationships/image" Target="../media/image66.png"/><Relationship Id="rId64" Type="http://schemas.openxmlformats.org/officeDocument/2006/relationships/image" Target="../media/image82.png"/><Relationship Id="rId69" Type="http://schemas.openxmlformats.org/officeDocument/2006/relationships/image" Target="../media/image87.svg"/><Relationship Id="rId113" Type="http://schemas.openxmlformats.org/officeDocument/2006/relationships/image" Target="../media/image131.svg"/><Relationship Id="rId118" Type="http://schemas.openxmlformats.org/officeDocument/2006/relationships/image" Target="../media/image136.png"/><Relationship Id="rId134" Type="http://schemas.openxmlformats.org/officeDocument/2006/relationships/image" Target="../media/image152.png"/><Relationship Id="rId139" Type="http://schemas.openxmlformats.org/officeDocument/2006/relationships/image" Target="../media/image157.svg"/><Relationship Id="rId8" Type="http://schemas.openxmlformats.org/officeDocument/2006/relationships/image" Target="../media/image26.png"/><Relationship Id="rId51" Type="http://schemas.openxmlformats.org/officeDocument/2006/relationships/image" Target="../media/image69.svg"/><Relationship Id="rId72" Type="http://schemas.openxmlformats.org/officeDocument/2006/relationships/image" Target="../media/image90.png"/><Relationship Id="rId80" Type="http://schemas.openxmlformats.org/officeDocument/2006/relationships/image" Target="../media/image98.png"/><Relationship Id="rId85" Type="http://schemas.openxmlformats.org/officeDocument/2006/relationships/image" Target="../media/image103.svg"/><Relationship Id="rId93" Type="http://schemas.openxmlformats.org/officeDocument/2006/relationships/image" Target="../media/image111.svg"/><Relationship Id="rId98" Type="http://schemas.openxmlformats.org/officeDocument/2006/relationships/image" Target="../media/image116.png"/><Relationship Id="rId121" Type="http://schemas.openxmlformats.org/officeDocument/2006/relationships/image" Target="../media/image139.svg"/><Relationship Id="rId142" Type="http://schemas.openxmlformats.org/officeDocument/2006/relationships/image" Target="../media/image160.png"/><Relationship Id="rId3" Type="http://schemas.openxmlformats.org/officeDocument/2006/relationships/image" Target="../media/image22.pn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33" Type="http://schemas.openxmlformats.org/officeDocument/2006/relationships/image" Target="../media/image51.svg"/><Relationship Id="rId38" Type="http://schemas.openxmlformats.org/officeDocument/2006/relationships/image" Target="../media/image56.png"/><Relationship Id="rId46" Type="http://schemas.openxmlformats.org/officeDocument/2006/relationships/image" Target="../media/image64.png"/><Relationship Id="rId59" Type="http://schemas.openxmlformats.org/officeDocument/2006/relationships/image" Target="../media/image77.svg"/><Relationship Id="rId67" Type="http://schemas.openxmlformats.org/officeDocument/2006/relationships/image" Target="../media/image85.svg"/><Relationship Id="rId103" Type="http://schemas.openxmlformats.org/officeDocument/2006/relationships/image" Target="../media/image121.svg"/><Relationship Id="rId108" Type="http://schemas.openxmlformats.org/officeDocument/2006/relationships/image" Target="../media/image126.png"/><Relationship Id="rId116" Type="http://schemas.openxmlformats.org/officeDocument/2006/relationships/image" Target="../media/image134.png"/><Relationship Id="rId124" Type="http://schemas.openxmlformats.org/officeDocument/2006/relationships/image" Target="../media/image142.png"/><Relationship Id="rId129" Type="http://schemas.openxmlformats.org/officeDocument/2006/relationships/image" Target="../media/image147.svg"/><Relationship Id="rId137" Type="http://schemas.openxmlformats.org/officeDocument/2006/relationships/image" Target="../media/image155.svg"/><Relationship Id="rId20" Type="http://schemas.openxmlformats.org/officeDocument/2006/relationships/image" Target="../media/image38.png"/><Relationship Id="rId41" Type="http://schemas.openxmlformats.org/officeDocument/2006/relationships/image" Target="../media/image59.svg"/><Relationship Id="rId54" Type="http://schemas.openxmlformats.org/officeDocument/2006/relationships/image" Target="../media/image72.png"/><Relationship Id="rId62" Type="http://schemas.openxmlformats.org/officeDocument/2006/relationships/image" Target="../media/image80.png"/><Relationship Id="rId70" Type="http://schemas.openxmlformats.org/officeDocument/2006/relationships/image" Target="../media/image88.png"/><Relationship Id="rId75" Type="http://schemas.openxmlformats.org/officeDocument/2006/relationships/image" Target="../media/image93.svg"/><Relationship Id="rId83" Type="http://schemas.openxmlformats.org/officeDocument/2006/relationships/image" Target="../media/image101.svg"/><Relationship Id="rId88" Type="http://schemas.openxmlformats.org/officeDocument/2006/relationships/image" Target="../media/image106.png"/><Relationship Id="rId91" Type="http://schemas.openxmlformats.org/officeDocument/2006/relationships/image" Target="../media/image109.svg"/><Relationship Id="rId96" Type="http://schemas.openxmlformats.org/officeDocument/2006/relationships/image" Target="../media/image114.png"/><Relationship Id="rId111" Type="http://schemas.openxmlformats.org/officeDocument/2006/relationships/image" Target="../media/image129.svg"/><Relationship Id="rId132" Type="http://schemas.openxmlformats.org/officeDocument/2006/relationships/image" Target="../media/image150.png"/><Relationship Id="rId140" Type="http://schemas.openxmlformats.org/officeDocument/2006/relationships/image" Target="../media/image158.png"/><Relationship Id="rId1" Type="http://schemas.openxmlformats.org/officeDocument/2006/relationships/slideLayout" Target="../slideLayouts/slideLayout8.xml"/><Relationship Id="rId6" Type="http://schemas.openxmlformats.org/officeDocument/2006/relationships/image" Target="../media/image24.pn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svg"/><Relationship Id="rId57" Type="http://schemas.openxmlformats.org/officeDocument/2006/relationships/image" Target="../media/image75.svg"/><Relationship Id="rId106" Type="http://schemas.openxmlformats.org/officeDocument/2006/relationships/image" Target="../media/image124.png"/><Relationship Id="rId114" Type="http://schemas.openxmlformats.org/officeDocument/2006/relationships/image" Target="../media/image132.png"/><Relationship Id="rId119" Type="http://schemas.openxmlformats.org/officeDocument/2006/relationships/image" Target="../media/image137.svg"/><Relationship Id="rId127" Type="http://schemas.openxmlformats.org/officeDocument/2006/relationships/image" Target="../media/image145.svg"/><Relationship Id="rId10" Type="http://schemas.openxmlformats.org/officeDocument/2006/relationships/image" Target="../media/image28.png"/><Relationship Id="rId31" Type="http://schemas.openxmlformats.org/officeDocument/2006/relationships/image" Target="../media/image49.svg"/><Relationship Id="rId44" Type="http://schemas.openxmlformats.org/officeDocument/2006/relationships/image" Target="../media/image62.png"/><Relationship Id="rId52" Type="http://schemas.openxmlformats.org/officeDocument/2006/relationships/image" Target="../media/image70.png"/><Relationship Id="rId60" Type="http://schemas.openxmlformats.org/officeDocument/2006/relationships/image" Target="../media/image78.png"/><Relationship Id="rId65" Type="http://schemas.openxmlformats.org/officeDocument/2006/relationships/image" Target="../media/image83.svg"/><Relationship Id="rId73" Type="http://schemas.openxmlformats.org/officeDocument/2006/relationships/image" Target="../media/image91.svg"/><Relationship Id="rId78" Type="http://schemas.openxmlformats.org/officeDocument/2006/relationships/image" Target="../media/image96.png"/><Relationship Id="rId81" Type="http://schemas.openxmlformats.org/officeDocument/2006/relationships/image" Target="../media/image99.svg"/><Relationship Id="rId86" Type="http://schemas.openxmlformats.org/officeDocument/2006/relationships/image" Target="../media/image104.png"/><Relationship Id="rId94" Type="http://schemas.openxmlformats.org/officeDocument/2006/relationships/image" Target="../media/image112.png"/><Relationship Id="rId99" Type="http://schemas.openxmlformats.org/officeDocument/2006/relationships/image" Target="../media/image117.svg"/><Relationship Id="rId101" Type="http://schemas.openxmlformats.org/officeDocument/2006/relationships/image" Target="../media/image119.svg"/><Relationship Id="rId122" Type="http://schemas.openxmlformats.org/officeDocument/2006/relationships/image" Target="../media/image140.png"/><Relationship Id="rId130" Type="http://schemas.openxmlformats.org/officeDocument/2006/relationships/image" Target="../media/image148.png"/><Relationship Id="rId135" Type="http://schemas.openxmlformats.org/officeDocument/2006/relationships/image" Target="../media/image153.svg"/><Relationship Id="rId4" Type="http://schemas.microsoft.com/office/2007/relationships/hdphoto" Target="../media/hdphoto1.wdp"/><Relationship Id="rId9" Type="http://schemas.openxmlformats.org/officeDocument/2006/relationships/image" Target="../media/image27.svg"/><Relationship Id="rId13" Type="http://schemas.openxmlformats.org/officeDocument/2006/relationships/image" Target="../media/image31.svg"/><Relationship Id="rId18" Type="http://schemas.openxmlformats.org/officeDocument/2006/relationships/image" Target="../media/image36.png"/><Relationship Id="rId39" Type="http://schemas.openxmlformats.org/officeDocument/2006/relationships/image" Target="../media/image57.svg"/><Relationship Id="rId109" Type="http://schemas.openxmlformats.org/officeDocument/2006/relationships/image" Target="../media/image127.svg"/><Relationship Id="rId34" Type="http://schemas.openxmlformats.org/officeDocument/2006/relationships/image" Target="../media/image52.png"/><Relationship Id="rId50" Type="http://schemas.openxmlformats.org/officeDocument/2006/relationships/image" Target="../media/image68.png"/><Relationship Id="rId55" Type="http://schemas.openxmlformats.org/officeDocument/2006/relationships/image" Target="../media/image73.svg"/><Relationship Id="rId76" Type="http://schemas.openxmlformats.org/officeDocument/2006/relationships/image" Target="../media/image94.png"/><Relationship Id="rId97" Type="http://schemas.openxmlformats.org/officeDocument/2006/relationships/image" Target="../media/image115.svg"/><Relationship Id="rId104" Type="http://schemas.openxmlformats.org/officeDocument/2006/relationships/image" Target="../media/image122.png"/><Relationship Id="rId120" Type="http://schemas.openxmlformats.org/officeDocument/2006/relationships/image" Target="../media/image138.png"/><Relationship Id="rId125" Type="http://schemas.openxmlformats.org/officeDocument/2006/relationships/image" Target="../media/image143.svg"/><Relationship Id="rId141" Type="http://schemas.openxmlformats.org/officeDocument/2006/relationships/image" Target="../media/image159.svg"/><Relationship Id="rId7" Type="http://schemas.openxmlformats.org/officeDocument/2006/relationships/image" Target="../media/image25.svg"/><Relationship Id="rId71" Type="http://schemas.openxmlformats.org/officeDocument/2006/relationships/image" Target="../media/image89.svg"/><Relationship Id="rId92" Type="http://schemas.openxmlformats.org/officeDocument/2006/relationships/image" Target="../media/image110.png"/><Relationship Id="rId2" Type="http://schemas.openxmlformats.org/officeDocument/2006/relationships/notesSlide" Target="../notesSlides/notesSlide15.xml"/><Relationship Id="rId29" Type="http://schemas.openxmlformats.org/officeDocument/2006/relationships/image" Target="../media/image47.svg"/><Relationship Id="rId24" Type="http://schemas.openxmlformats.org/officeDocument/2006/relationships/image" Target="../media/image42.png"/><Relationship Id="rId40" Type="http://schemas.openxmlformats.org/officeDocument/2006/relationships/image" Target="../media/image58.png"/><Relationship Id="rId45" Type="http://schemas.openxmlformats.org/officeDocument/2006/relationships/image" Target="../media/image63.svg"/><Relationship Id="rId66" Type="http://schemas.openxmlformats.org/officeDocument/2006/relationships/image" Target="../media/image84.png"/><Relationship Id="rId87" Type="http://schemas.openxmlformats.org/officeDocument/2006/relationships/image" Target="../media/image105.svg"/><Relationship Id="rId110" Type="http://schemas.openxmlformats.org/officeDocument/2006/relationships/image" Target="../media/image128.png"/><Relationship Id="rId115" Type="http://schemas.openxmlformats.org/officeDocument/2006/relationships/image" Target="../media/image133.svg"/><Relationship Id="rId131" Type="http://schemas.openxmlformats.org/officeDocument/2006/relationships/image" Target="../media/image149.svg"/><Relationship Id="rId136" Type="http://schemas.openxmlformats.org/officeDocument/2006/relationships/image" Target="../media/image154.png"/><Relationship Id="rId61" Type="http://schemas.openxmlformats.org/officeDocument/2006/relationships/image" Target="../media/image79.svg"/><Relationship Id="rId82" Type="http://schemas.openxmlformats.org/officeDocument/2006/relationships/image" Target="../media/image100.png"/><Relationship Id="rId19" Type="http://schemas.openxmlformats.org/officeDocument/2006/relationships/image" Target="../media/image37.svg"/><Relationship Id="rId14" Type="http://schemas.openxmlformats.org/officeDocument/2006/relationships/image" Target="../media/image32.png"/><Relationship Id="rId30" Type="http://schemas.openxmlformats.org/officeDocument/2006/relationships/image" Target="../media/image48.png"/><Relationship Id="rId35" Type="http://schemas.openxmlformats.org/officeDocument/2006/relationships/image" Target="../media/image53.svg"/><Relationship Id="rId56" Type="http://schemas.openxmlformats.org/officeDocument/2006/relationships/image" Target="../media/image74.png"/><Relationship Id="rId77" Type="http://schemas.openxmlformats.org/officeDocument/2006/relationships/image" Target="../media/image95.svg"/><Relationship Id="rId100" Type="http://schemas.openxmlformats.org/officeDocument/2006/relationships/image" Target="../media/image118.png"/><Relationship Id="rId105" Type="http://schemas.openxmlformats.org/officeDocument/2006/relationships/image" Target="../media/image123.svg"/><Relationship Id="rId126" Type="http://schemas.openxmlformats.org/officeDocument/2006/relationships/image" Target="../media/image144.png"/></Relationships>
</file>

<file path=ppt/slides/_rels/slide18.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75.svg"/><Relationship Id="rId26" Type="http://schemas.openxmlformats.org/officeDocument/2006/relationships/image" Target="../media/image83.sv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svg"/><Relationship Id="rId42" Type="http://schemas.openxmlformats.org/officeDocument/2006/relationships/image" Target="../media/image99.svg"/><Relationship Id="rId47" Type="http://schemas.openxmlformats.org/officeDocument/2006/relationships/image" Target="../media/image104.png"/><Relationship Id="rId50" Type="http://schemas.openxmlformats.org/officeDocument/2006/relationships/image" Target="../media/image107.svg"/><Relationship Id="rId55" Type="http://schemas.openxmlformats.org/officeDocument/2006/relationships/image" Target="../media/image112.png"/><Relationship Id="rId63" Type="http://schemas.openxmlformats.org/officeDocument/2006/relationships/image" Target="../media/image120.png"/><Relationship Id="rId68" Type="http://schemas.openxmlformats.org/officeDocument/2006/relationships/image" Target="../media/image125.svg"/><Relationship Id="rId76" Type="http://schemas.openxmlformats.org/officeDocument/2006/relationships/image" Target="../media/image133.svg"/><Relationship Id="rId84" Type="http://schemas.openxmlformats.org/officeDocument/2006/relationships/image" Target="../media/image155.svg"/><Relationship Id="rId89" Type="http://schemas.openxmlformats.org/officeDocument/2006/relationships/image" Target="../media/image160.png"/><Relationship Id="rId7" Type="http://schemas.openxmlformats.org/officeDocument/2006/relationships/image" Target="../media/image46.png"/><Relationship Id="rId71" Type="http://schemas.openxmlformats.org/officeDocument/2006/relationships/image" Target="../media/image128.png"/><Relationship Id="rId2" Type="http://schemas.openxmlformats.org/officeDocument/2006/relationships/notesSlide" Target="../notesSlides/notesSlide16.xml"/><Relationship Id="rId16" Type="http://schemas.openxmlformats.org/officeDocument/2006/relationships/image" Target="../media/image55.svg"/><Relationship Id="rId29" Type="http://schemas.openxmlformats.org/officeDocument/2006/relationships/image" Target="../media/image86.png"/><Relationship Id="rId11" Type="http://schemas.openxmlformats.org/officeDocument/2006/relationships/image" Target="../media/image50.png"/><Relationship Id="rId24" Type="http://schemas.openxmlformats.org/officeDocument/2006/relationships/image" Target="../media/image81.svg"/><Relationship Id="rId32" Type="http://schemas.openxmlformats.org/officeDocument/2006/relationships/image" Target="../media/image89.svg"/><Relationship Id="rId37" Type="http://schemas.openxmlformats.org/officeDocument/2006/relationships/image" Target="../media/image94.png"/><Relationship Id="rId40" Type="http://schemas.openxmlformats.org/officeDocument/2006/relationships/image" Target="../media/image97.svg"/><Relationship Id="rId45" Type="http://schemas.openxmlformats.org/officeDocument/2006/relationships/image" Target="../media/image102.png"/><Relationship Id="rId53" Type="http://schemas.openxmlformats.org/officeDocument/2006/relationships/image" Target="../media/image110.png"/><Relationship Id="rId58" Type="http://schemas.openxmlformats.org/officeDocument/2006/relationships/image" Target="../media/image115.svg"/><Relationship Id="rId66" Type="http://schemas.openxmlformats.org/officeDocument/2006/relationships/image" Target="../media/image123.svg"/><Relationship Id="rId74" Type="http://schemas.openxmlformats.org/officeDocument/2006/relationships/image" Target="../media/image131.svg"/><Relationship Id="rId79" Type="http://schemas.openxmlformats.org/officeDocument/2006/relationships/image" Target="../media/image150.png"/><Relationship Id="rId87" Type="http://schemas.openxmlformats.org/officeDocument/2006/relationships/image" Target="../media/image158.png"/><Relationship Id="rId5" Type="http://schemas.openxmlformats.org/officeDocument/2006/relationships/image" Target="../media/image44.png"/><Relationship Id="rId61" Type="http://schemas.openxmlformats.org/officeDocument/2006/relationships/image" Target="../media/image118.png"/><Relationship Id="rId82" Type="http://schemas.openxmlformats.org/officeDocument/2006/relationships/image" Target="../media/image153.svg"/><Relationship Id="rId19" Type="http://schemas.openxmlformats.org/officeDocument/2006/relationships/image" Target="../media/image76.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 Id="rId22" Type="http://schemas.openxmlformats.org/officeDocument/2006/relationships/image" Target="../media/image79.svg"/><Relationship Id="rId27" Type="http://schemas.openxmlformats.org/officeDocument/2006/relationships/image" Target="../media/image84.png"/><Relationship Id="rId30" Type="http://schemas.openxmlformats.org/officeDocument/2006/relationships/image" Target="../media/image87.sv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svg"/><Relationship Id="rId56" Type="http://schemas.openxmlformats.org/officeDocument/2006/relationships/image" Target="../media/image113.svg"/><Relationship Id="rId64" Type="http://schemas.openxmlformats.org/officeDocument/2006/relationships/image" Target="../media/image121.svg"/><Relationship Id="rId69" Type="http://schemas.openxmlformats.org/officeDocument/2006/relationships/image" Target="../media/image126.png"/><Relationship Id="rId77" Type="http://schemas.openxmlformats.org/officeDocument/2006/relationships/image" Target="../media/image148.png"/><Relationship Id="rId8" Type="http://schemas.openxmlformats.org/officeDocument/2006/relationships/image" Target="../media/image47.svg"/><Relationship Id="rId51" Type="http://schemas.openxmlformats.org/officeDocument/2006/relationships/image" Target="../media/image108.png"/><Relationship Id="rId72" Type="http://schemas.openxmlformats.org/officeDocument/2006/relationships/image" Target="../media/image129.svg"/><Relationship Id="rId80" Type="http://schemas.openxmlformats.org/officeDocument/2006/relationships/image" Target="../media/image151.svg"/><Relationship Id="rId85" Type="http://schemas.openxmlformats.org/officeDocument/2006/relationships/image" Target="../media/image156.png"/><Relationship Id="rId3" Type="http://schemas.openxmlformats.org/officeDocument/2006/relationships/image" Target="../media/image42.png"/><Relationship Id="rId12" Type="http://schemas.openxmlformats.org/officeDocument/2006/relationships/image" Target="../media/image51.sv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svg"/><Relationship Id="rId46" Type="http://schemas.openxmlformats.org/officeDocument/2006/relationships/image" Target="../media/image103.svg"/><Relationship Id="rId59" Type="http://schemas.openxmlformats.org/officeDocument/2006/relationships/image" Target="../media/image116.png"/><Relationship Id="rId67" Type="http://schemas.openxmlformats.org/officeDocument/2006/relationships/image" Target="../media/image124.png"/><Relationship Id="rId20" Type="http://schemas.openxmlformats.org/officeDocument/2006/relationships/image" Target="../media/image77.svg"/><Relationship Id="rId41" Type="http://schemas.openxmlformats.org/officeDocument/2006/relationships/image" Target="../media/image98.png"/><Relationship Id="rId54" Type="http://schemas.openxmlformats.org/officeDocument/2006/relationships/image" Target="../media/image111.svg"/><Relationship Id="rId62" Type="http://schemas.openxmlformats.org/officeDocument/2006/relationships/image" Target="../media/image119.svg"/><Relationship Id="rId70" Type="http://schemas.openxmlformats.org/officeDocument/2006/relationships/image" Target="../media/image127.svg"/><Relationship Id="rId75" Type="http://schemas.openxmlformats.org/officeDocument/2006/relationships/image" Target="../media/image132.png"/><Relationship Id="rId83" Type="http://schemas.openxmlformats.org/officeDocument/2006/relationships/image" Target="../media/image154.png"/><Relationship Id="rId88" Type="http://schemas.openxmlformats.org/officeDocument/2006/relationships/image" Target="../media/image159.svg"/><Relationship Id="rId1" Type="http://schemas.openxmlformats.org/officeDocument/2006/relationships/slideLayout" Target="../slideLayouts/slideLayout8.xml"/><Relationship Id="rId6" Type="http://schemas.openxmlformats.org/officeDocument/2006/relationships/image" Target="../media/image45.svg"/><Relationship Id="rId15" Type="http://schemas.openxmlformats.org/officeDocument/2006/relationships/image" Target="../media/image54.png"/><Relationship Id="rId23" Type="http://schemas.openxmlformats.org/officeDocument/2006/relationships/image" Target="../media/image80.png"/><Relationship Id="rId28" Type="http://schemas.openxmlformats.org/officeDocument/2006/relationships/image" Target="../media/image85.svg"/><Relationship Id="rId36" Type="http://schemas.openxmlformats.org/officeDocument/2006/relationships/image" Target="../media/image93.svg"/><Relationship Id="rId49" Type="http://schemas.openxmlformats.org/officeDocument/2006/relationships/image" Target="../media/image106.png"/><Relationship Id="rId57" Type="http://schemas.openxmlformats.org/officeDocument/2006/relationships/image" Target="../media/image114.png"/><Relationship Id="rId10" Type="http://schemas.openxmlformats.org/officeDocument/2006/relationships/image" Target="../media/image49.svg"/><Relationship Id="rId31" Type="http://schemas.openxmlformats.org/officeDocument/2006/relationships/image" Target="../media/image88.png"/><Relationship Id="rId44" Type="http://schemas.openxmlformats.org/officeDocument/2006/relationships/image" Target="../media/image101.svg"/><Relationship Id="rId52" Type="http://schemas.openxmlformats.org/officeDocument/2006/relationships/image" Target="../media/image109.svg"/><Relationship Id="rId60" Type="http://schemas.openxmlformats.org/officeDocument/2006/relationships/image" Target="../media/image117.svg"/><Relationship Id="rId65" Type="http://schemas.openxmlformats.org/officeDocument/2006/relationships/image" Target="../media/image122.png"/><Relationship Id="rId73" Type="http://schemas.openxmlformats.org/officeDocument/2006/relationships/image" Target="../media/image130.png"/><Relationship Id="rId78" Type="http://schemas.openxmlformats.org/officeDocument/2006/relationships/image" Target="../media/image149.svg"/><Relationship Id="rId81" Type="http://schemas.openxmlformats.org/officeDocument/2006/relationships/image" Target="../media/image152.png"/><Relationship Id="rId86" Type="http://schemas.openxmlformats.org/officeDocument/2006/relationships/image" Target="../media/image157.svg"/></Relationships>
</file>

<file path=ppt/slides/_rels/slide19.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65.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s>
</file>

<file path=ppt/slides/_rels/slide21.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65.png"/><Relationship Id="rId11" Type="http://schemas.openxmlformats.org/officeDocument/2006/relationships/image" Target="../media/image169.png"/><Relationship Id="rId5" Type="http://schemas.openxmlformats.org/officeDocument/2006/relationships/image" Target="../media/image164.png"/><Relationship Id="rId10" Type="http://schemas.openxmlformats.org/officeDocument/2006/relationships/image" Target="../media/image170.png"/><Relationship Id="rId4" Type="http://schemas.openxmlformats.org/officeDocument/2006/relationships/image" Target="../media/image163.png"/><Relationship Id="rId9" Type="http://schemas.openxmlformats.org/officeDocument/2006/relationships/image" Target="../media/image168.png"/></Relationships>
</file>

<file path=ppt/slides/_rels/slide22.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62.png"/><Relationship Id="rId21"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notesSlide" Target="../notesSlides/notesSlide20.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8.xml"/><Relationship Id="rId6" Type="http://schemas.openxmlformats.org/officeDocument/2006/relationships/image" Target="../media/image165.png"/><Relationship Id="rId11" Type="http://schemas.openxmlformats.org/officeDocument/2006/relationships/image" Target="../media/image169.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70.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s>
</file>

<file path=ppt/slides/_rels/slide23.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168.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image" Target="../media/image162.png"/><Relationship Id="rId1" Type="http://schemas.openxmlformats.org/officeDocument/2006/relationships/slideLayout" Target="../slideLayouts/slideLayout8.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1.png"/></Relationships>
</file>

<file path=ppt/slides/_rels/slide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194.png"/><Relationship Id="rId4" Type="http://schemas.openxmlformats.org/officeDocument/2006/relationships/image" Target="../media/image19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201.jpeg"/><Relationship Id="rId13" Type="http://schemas.openxmlformats.org/officeDocument/2006/relationships/image" Target="../media/image205.jpeg"/><Relationship Id="rId18" Type="http://schemas.openxmlformats.org/officeDocument/2006/relationships/image" Target="../media/image210.jpeg"/><Relationship Id="rId26" Type="http://schemas.openxmlformats.org/officeDocument/2006/relationships/image" Target="../media/image218.jpeg"/><Relationship Id="rId3" Type="http://schemas.openxmlformats.org/officeDocument/2006/relationships/image" Target="../media/image196.jpeg"/><Relationship Id="rId21" Type="http://schemas.openxmlformats.org/officeDocument/2006/relationships/image" Target="../media/image213.jpeg"/><Relationship Id="rId34" Type="http://schemas.openxmlformats.org/officeDocument/2006/relationships/image" Target="../media/image226.jpeg"/><Relationship Id="rId7" Type="http://schemas.openxmlformats.org/officeDocument/2006/relationships/image" Target="../media/image200.jpeg"/><Relationship Id="rId12" Type="http://schemas.openxmlformats.org/officeDocument/2006/relationships/image" Target="../media/image204.jpeg"/><Relationship Id="rId17" Type="http://schemas.openxmlformats.org/officeDocument/2006/relationships/image" Target="../media/image209.jpeg"/><Relationship Id="rId25" Type="http://schemas.openxmlformats.org/officeDocument/2006/relationships/image" Target="../media/image217.png"/><Relationship Id="rId33" Type="http://schemas.openxmlformats.org/officeDocument/2006/relationships/image" Target="../media/image225.jpeg"/><Relationship Id="rId2" Type="http://schemas.openxmlformats.org/officeDocument/2006/relationships/notesSlide" Target="../notesSlides/notesSlide24.xml"/><Relationship Id="rId16" Type="http://schemas.openxmlformats.org/officeDocument/2006/relationships/image" Target="../media/image208.jpeg"/><Relationship Id="rId20" Type="http://schemas.openxmlformats.org/officeDocument/2006/relationships/image" Target="../media/image212.jpeg"/><Relationship Id="rId29" Type="http://schemas.openxmlformats.org/officeDocument/2006/relationships/image" Target="../media/image221.jpeg"/><Relationship Id="rId1" Type="http://schemas.openxmlformats.org/officeDocument/2006/relationships/slideLayout" Target="../slideLayouts/slideLayout9.xml"/><Relationship Id="rId6" Type="http://schemas.openxmlformats.org/officeDocument/2006/relationships/image" Target="../media/image199.jpeg"/><Relationship Id="rId11" Type="http://schemas.openxmlformats.org/officeDocument/2006/relationships/image" Target="../media/image203.jpeg"/><Relationship Id="rId24" Type="http://schemas.openxmlformats.org/officeDocument/2006/relationships/image" Target="../media/image216.jpeg"/><Relationship Id="rId32" Type="http://schemas.openxmlformats.org/officeDocument/2006/relationships/image" Target="../media/image224.jpeg"/><Relationship Id="rId5" Type="http://schemas.openxmlformats.org/officeDocument/2006/relationships/image" Target="../media/image198.jpeg"/><Relationship Id="rId15" Type="http://schemas.openxmlformats.org/officeDocument/2006/relationships/image" Target="../media/image207.jpeg"/><Relationship Id="rId23" Type="http://schemas.openxmlformats.org/officeDocument/2006/relationships/image" Target="../media/image215.jpeg"/><Relationship Id="rId28" Type="http://schemas.openxmlformats.org/officeDocument/2006/relationships/image" Target="../media/image220.jpeg"/><Relationship Id="rId10" Type="http://schemas.microsoft.com/office/2007/relationships/hdphoto" Target="../media/hdphoto2.wdp"/><Relationship Id="rId19" Type="http://schemas.openxmlformats.org/officeDocument/2006/relationships/image" Target="../media/image211.jpeg"/><Relationship Id="rId31" Type="http://schemas.openxmlformats.org/officeDocument/2006/relationships/image" Target="../media/image223.jpeg"/><Relationship Id="rId4" Type="http://schemas.openxmlformats.org/officeDocument/2006/relationships/image" Target="../media/image197.jpeg"/><Relationship Id="rId9" Type="http://schemas.openxmlformats.org/officeDocument/2006/relationships/image" Target="../media/image202.png"/><Relationship Id="rId14" Type="http://schemas.openxmlformats.org/officeDocument/2006/relationships/image" Target="../media/image206.jpeg"/><Relationship Id="rId22" Type="http://schemas.openxmlformats.org/officeDocument/2006/relationships/image" Target="../media/image214.jpeg"/><Relationship Id="rId27" Type="http://schemas.openxmlformats.org/officeDocument/2006/relationships/image" Target="../media/image219.jpeg"/><Relationship Id="rId30" Type="http://schemas.openxmlformats.org/officeDocument/2006/relationships/image" Target="../media/image222.jpeg"/><Relationship Id="rId35" Type="http://schemas.openxmlformats.org/officeDocument/2006/relationships/image" Target="../media/image227.png"/></Relationships>
</file>

<file path=ppt/slides/_rels/slide2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230.png"/><Relationship Id="rId4" Type="http://schemas.openxmlformats.org/officeDocument/2006/relationships/image" Target="../media/image229.png"/></Relationships>
</file>

<file path=ppt/slides/_rels/slide29.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34.svg"/><Relationship Id="rId5" Type="http://schemas.openxmlformats.org/officeDocument/2006/relationships/image" Target="../media/image233.png"/><Relationship Id="rId10" Type="http://schemas.openxmlformats.org/officeDocument/2006/relationships/image" Target="../media/image238.svg"/><Relationship Id="rId4" Type="http://schemas.openxmlformats.org/officeDocument/2006/relationships/image" Target="../media/image232.svg"/><Relationship Id="rId9" Type="http://schemas.openxmlformats.org/officeDocument/2006/relationships/image" Target="../media/image237.png"/></Relationships>
</file>

<file path=ppt/slides/_rels/slide3.xml.rels><?xml version="1.0" encoding="UTF-8" standalone="yes"?>
<Relationships xmlns="http://schemas.openxmlformats.org/package/2006/relationships"><Relationship Id="rId3" Type="http://schemas.openxmlformats.org/officeDocument/2006/relationships/hyperlink" Target="mailto:didourebai@gmail.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www.linkedin.com/in/hamida-rebai-trabelsi-09b8525/"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 Id="rId9" Type="http://schemas.openxmlformats.org/officeDocument/2006/relationships/image" Target="../media/image245.png"/></Relationships>
</file>

<file path=ppt/slides/_rels/slide31.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3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252.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179.png"/><Relationship Id="rId11" Type="http://schemas.openxmlformats.org/officeDocument/2006/relationships/image" Target="../media/image177.png"/><Relationship Id="rId5" Type="http://schemas.openxmlformats.org/officeDocument/2006/relationships/image" Target="../media/image180.png"/><Relationship Id="rId10" Type="http://schemas.openxmlformats.org/officeDocument/2006/relationships/image" Target="../media/image176.png"/><Relationship Id="rId4" Type="http://schemas.openxmlformats.org/officeDocument/2006/relationships/image" Target="../media/image253.png"/><Relationship Id="rId9" Type="http://schemas.openxmlformats.org/officeDocument/2006/relationships/image" Target="../media/image175.png"/></Relationships>
</file>

<file path=ppt/slides/_rels/slide3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55.png"/><Relationship Id="rId4" Type="http://schemas.openxmlformats.org/officeDocument/2006/relationships/image" Target="../media/image194.png"/></Relationships>
</file>

<file path=ppt/slides/_rels/slide34.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194.png"/><Relationship Id="rId7" Type="http://schemas.openxmlformats.org/officeDocument/2006/relationships/image" Target="../media/image254.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 Id="rId9" Type="http://schemas.openxmlformats.org/officeDocument/2006/relationships/image" Target="../media/image245.png"/></Relationships>
</file>

<file path=ppt/slides/_rels/slide3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056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4099D-8398-486D-B707-C204336EE991}"/>
              </a:ext>
            </a:extLst>
          </p:cNvPr>
          <p:cNvSpPr>
            <a:spLocks noGrp="1"/>
          </p:cNvSpPr>
          <p:nvPr>
            <p:ph type="title"/>
          </p:nvPr>
        </p:nvSpPr>
        <p:spPr/>
        <p:txBody>
          <a:bodyPr/>
          <a:lstStyle/>
          <a:p>
            <a:r>
              <a:rPr lang="en-CA" dirty="0"/>
              <a:t>Cloud migration phases</a:t>
            </a:r>
          </a:p>
        </p:txBody>
      </p:sp>
      <p:sp>
        <p:nvSpPr>
          <p:cNvPr id="3" name="Espace réservé du texte 2">
            <a:extLst>
              <a:ext uri="{FF2B5EF4-FFF2-40B4-BE49-F238E27FC236}">
                <a16:creationId xmlns:a16="http://schemas.microsoft.com/office/drawing/2014/main" id="{D170052A-EA97-4E46-B7C5-F3EFF048F4C2}"/>
              </a:ext>
            </a:extLst>
          </p:cNvPr>
          <p:cNvSpPr>
            <a:spLocks noGrp="1"/>
          </p:cNvSpPr>
          <p:nvPr>
            <p:ph type="body" sz="quarter" idx="10"/>
          </p:nvPr>
        </p:nvSpPr>
        <p:spPr>
          <a:xfrm>
            <a:off x="586390" y="1434370"/>
            <a:ext cx="11018520" cy="5084469"/>
          </a:xfrm>
        </p:spPr>
        <p:txBody>
          <a:bodyPr/>
          <a:lstStyle/>
          <a:p>
            <a:r>
              <a:rPr lang="en-US" dirty="0"/>
              <a:t>Based on TOGAF, a cloud migration will contain six phases:</a:t>
            </a:r>
          </a:p>
          <a:p>
            <a:pPr marL="514350" indent="-514350">
              <a:buFont typeface="+mj-lt"/>
              <a:buAutoNum type="arabicPeriod"/>
            </a:pPr>
            <a:r>
              <a:rPr lang="en-US" dirty="0"/>
              <a:t>Identification of the source architecture</a:t>
            </a:r>
          </a:p>
          <a:p>
            <a:pPr marL="514350" indent="-514350">
              <a:buFont typeface="+mj-lt"/>
              <a:buAutoNum type="arabicPeriod"/>
            </a:pPr>
            <a:r>
              <a:rPr lang="en-US" dirty="0"/>
              <a:t>Identification of the target architecture</a:t>
            </a:r>
          </a:p>
          <a:p>
            <a:pPr marL="514350" indent="-514350">
              <a:buFont typeface="+mj-lt"/>
              <a:buAutoNum type="arabicPeriod"/>
            </a:pPr>
            <a:r>
              <a:rPr lang="en-US" dirty="0"/>
              <a:t>Identification of cloud solution providers.</a:t>
            </a:r>
          </a:p>
          <a:p>
            <a:pPr marL="514350" indent="-514350">
              <a:buFont typeface="+mj-lt"/>
              <a:buAutoNum type="arabicPeriod"/>
            </a:pPr>
            <a:r>
              <a:rPr lang="en-US" dirty="0"/>
              <a:t>Selection of one or more cloud providers.</a:t>
            </a:r>
          </a:p>
          <a:p>
            <a:pPr marL="514350" indent="-514350">
              <a:buFont typeface="+mj-lt"/>
              <a:buAutoNum type="arabicPeriod"/>
            </a:pPr>
            <a:r>
              <a:rPr lang="en-US" dirty="0"/>
              <a:t>Migration plan.</a:t>
            </a:r>
          </a:p>
          <a:p>
            <a:pPr marL="514350" indent="-514350">
              <a:buFont typeface="+mj-lt"/>
              <a:buAutoNum type="arabicPeriod"/>
            </a:pPr>
            <a:r>
              <a:rPr lang="en-US" dirty="0"/>
              <a:t>Migration and test.</a:t>
            </a:r>
          </a:p>
          <a:p>
            <a:endParaRPr lang="en-US" dirty="0"/>
          </a:p>
          <a:p>
            <a:endParaRPr lang="en-US" dirty="0"/>
          </a:p>
          <a:p>
            <a:pPr marL="514350" indent="-514350">
              <a:buFont typeface="+mj-lt"/>
              <a:buAutoNum type="arabicPeriod"/>
            </a:pPr>
            <a:endParaRPr lang="en-CA" dirty="0"/>
          </a:p>
        </p:txBody>
      </p:sp>
      <p:pic>
        <p:nvPicPr>
          <p:cNvPr id="5" name="Image 4">
            <a:extLst>
              <a:ext uri="{FF2B5EF4-FFF2-40B4-BE49-F238E27FC236}">
                <a16:creationId xmlns:a16="http://schemas.microsoft.com/office/drawing/2014/main" id="{C61C5822-6317-41D1-9A13-9B9048FC0E1C}"/>
              </a:ext>
            </a:extLst>
          </p:cNvPr>
          <p:cNvPicPr>
            <a:picLocks noChangeAspect="1"/>
          </p:cNvPicPr>
          <p:nvPr/>
        </p:nvPicPr>
        <p:blipFill>
          <a:blip r:embed="rId3"/>
          <a:stretch>
            <a:fillRect/>
          </a:stretch>
        </p:blipFill>
        <p:spPr>
          <a:xfrm>
            <a:off x="9050304" y="3477266"/>
            <a:ext cx="2923534" cy="2923534"/>
          </a:xfrm>
          <a:prstGeom prst="rect">
            <a:avLst/>
          </a:prstGeom>
        </p:spPr>
      </p:pic>
    </p:spTree>
    <p:extLst>
      <p:ext uri="{BB962C8B-B14F-4D97-AF65-F5344CB8AC3E}">
        <p14:creationId xmlns:p14="http://schemas.microsoft.com/office/powerpoint/2010/main" val="30824536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normAutofit fontScale="92500" lnSpcReduction="10000"/>
          </a:bodyPr>
          <a:lstStyle/>
          <a:p>
            <a:r>
              <a:rPr lang="en-US" dirty="0"/>
              <a:t>The complexity of your infrastructure.</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CA" dirty="0"/>
              <a:t>Cloud migration factors</a:t>
            </a:r>
            <a:endParaRPr lang="en-US" dirty="0"/>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normAutofit fontScale="92500" lnSpcReduction="10000"/>
          </a:bodyPr>
          <a:lstStyle/>
          <a:p>
            <a:r>
              <a:rPr lang="en-US" dirty="0"/>
              <a:t>The skills of your team.</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4016752"/>
            <a:ext cx="9419208" cy="430887"/>
          </a:xfrm>
        </p:spPr>
        <p:txBody>
          <a:bodyPr>
            <a:normAutofit fontScale="92500" lnSpcReduction="10000"/>
          </a:bodyPr>
          <a:lstStyle/>
          <a:p>
            <a:r>
              <a:rPr lang="en-US" dirty="0"/>
              <a:t>Stage of the application development cycle.</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5069147"/>
            <a:ext cx="9419208" cy="430887"/>
          </a:xfrm>
        </p:spPr>
        <p:txBody>
          <a:bodyPr>
            <a:normAutofit fontScale="92500" lnSpcReduction="10000"/>
          </a:bodyPr>
          <a:lstStyle/>
          <a:p>
            <a:r>
              <a:rPr lang="en-US" dirty="0"/>
              <a:t>Information security levels</a:t>
            </a:r>
          </a:p>
        </p:txBody>
      </p:sp>
      <p:pic>
        <p:nvPicPr>
          <p:cNvPr id="9" name="Image 8">
            <a:extLst>
              <a:ext uri="{FF2B5EF4-FFF2-40B4-BE49-F238E27FC236}">
                <a16:creationId xmlns:a16="http://schemas.microsoft.com/office/drawing/2014/main" id="{4222AB00-7501-425D-B4F8-DFE37A5AE949}"/>
              </a:ext>
            </a:extLst>
          </p:cNvPr>
          <p:cNvPicPr>
            <a:picLocks noChangeAspect="1"/>
          </p:cNvPicPr>
          <p:nvPr/>
        </p:nvPicPr>
        <p:blipFill>
          <a:blip r:embed="rId3"/>
          <a:stretch>
            <a:fillRect/>
          </a:stretch>
        </p:blipFill>
        <p:spPr>
          <a:xfrm>
            <a:off x="9855206" y="4873752"/>
            <a:ext cx="1749704" cy="1518036"/>
          </a:xfrm>
          <a:prstGeom prst="rect">
            <a:avLst/>
          </a:prstGeom>
        </p:spPr>
      </p:pic>
    </p:spTree>
    <p:extLst>
      <p:ext uri="{BB962C8B-B14F-4D97-AF65-F5344CB8AC3E}">
        <p14:creationId xmlns:p14="http://schemas.microsoft.com/office/powerpoint/2010/main" val="22323306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29E41B-844B-4FE0-B813-46C09C3E6AD1}"/>
              </a:ext>
            </a:extLst>
          </p:cNvPr>
          <p:cNvSpPr>
            <a:spLocks noGrp="1"/>
          </p:cNvSpPr>
          <p:nvPr>
            <p:ph type="title"/>
          </p:nvPr>
        </p:nvSpPr>
        <p:spPr/>
        <p:txBody>
          <a:bodyPr/>
          <a:lstStyle/>
          <a:p>
            <a:r>
              <a:rPr lang="en-CA" dirty="0"/>
              <a:t>Cloud migration principles </a:t>
            </a:r>
          </a:p>
        </p:txBody>
      </p:sp>
      <p:sp>
        <p:nvSpPr>
          <p:cNvPr id="3" name="Espace réservé du texte 2">
            <a:extLst>
              <a:ext uri="{FF2B5EF4-FFF2-40B4-BE49-F238E27FC236}">
                <a16:creationId xmlns:a16="http://schemas.microsoft.com/office/drawing/2014/main" id="{342B7D0D-1708-4055-9765-F8A76080F22E}"/>
              </a:ext>
            </a:extLst>
          </p:cNvPr>
          <p:cNvSpPr>
            <a:spLocks noGrp="1"/>
          </p:cNvSpPr>
          <p:nvPr>
            <p:ph idx="1"/>
          </p:nvPr>
        </p:nvSpPr>
        <p:spPr/>
        <p:txBody>
          <a:bodyPr/>
          <a:lstStyle/>
          <a:p>
            <a:pPr marL="457200" indent="-457200">
              <a:buFont typeface="Arial" panose="020B0604020202020204" pitchFamily="34" charset="0"/>
              <a:buChar char="•"/>
            </a:pPr>
            <a:r>
              <a:rPr lang="en-US" dirty="0"/>
              <a:t>Go Fast </a:t>
            </a:r>
          </a:p>
          <a:p>
            <a:pPr marL="457200" indent="-457200">
              <a:buFont typeface="Arial" panose="020B0604020202020204" pitchFamily="34" charset="0"/>
              <a:buChar char="•"/>
            </a:pPr>
            <a:r>
              <a:rPr lang="en-US" dirty="0"/>
              <a:t>Push the boundaries  </a:t>
            </a:r>
            <a:r>
              <a:rPr lang="en-US" dirty="0">
                <a:sym typeface="Wingdings" panose="05000000000000000000" pitchFamily="2" charset="2"/>
              </a:rPr>
              <a:t> </a:t>
            </a:r>
            <a:r>
              <a:rPr lang="en-US" dirty="0"/>
              <a:t>Think “Experience”</a:t>
            </a:r>
          </a:p>
          <a:p>
            <a:pPr marL="457200" indent="-457200">
              <a:buFont typeface="Arial" panose="020B0604020202020204" pitchFamily="34" charset="0"/>
              <a:buChar char="•"/>
            </a:pPr>
            <a:r>
              <a:rPr lang="en-US" dirty="0"/>
              <a:t>Make data driven decisions </a:t>
            </a:r>
          </a:p>
          <a:p>
            <a:pPr marL="457200" indent="-457200">
              <a:buFont typeface="Arial" panose="020B0604020202020204" pitchFamily="34" charset="0"/>
              <a:buChar char="•"/>
            </a:pPr>
            <a:r>
              <a:rPr lang="en-US" dirty="0"/>
              <a:t>Simplify </a:t>
            </a:r>
          </a:p>
          <a:p>
            <a:pPr marL="457200" indent="-457200"/>
            <a:r>
              <a:rPr lang="en-US" dirty="0"/>
              <a:t>Communicate to succeed: share, best practices.</a:t>
            </a:r>
            <a:endParaRPr lang="en-CA" dirty="0"/>
          </a:p>
        </p:txBody>
      </p:sp>
      <p:pic>
        <p:nvPicPr>
          <p:cNvPr id="5" name="Image 4">
            <a:extLst>
              <a:ext uri="{FF2B5EF4-FFF2-40B4-BE49-F238E27FC236}">
                <a16:creationId xmlns:a16="http://schemas.microsoft.com/office/drawing/2014/main" id="{02D8FADC-71A4-42D9-813C-DB903FB4E6EA}"/>
              </a:ext>
            </a:extLst>
          </p:cNvPr>
          <p:cNvPicPr>
            <a:picLocks noChangeAspect="1"/>
          </p:cNvPicPr>
          <p:nvPr/>
        </p:nvPicPr>
        <p:blipFill>
          <a:blip r:embed="rId3"/>
          <a:stretch>
            <a:fillRect/>
          </a:stretch>
        </p:blipFill>
        <p:spPr>
          <a:xfrm>
            <a:off x="8264105" y="1682031"/>
            <a:ext cx="3604695" cy="3493937"/>
          </a:xfrm>
          <a:prstGeom prst="rect">
            <a:avLst/>
          </a:prstGeom>
        </p:spPr>
      </p:pic>
    </p:spTree>
    <p:extLst>
      <p:ext uri="{BB962C8B-B14F-4D97-AF65-F5344CB8AC3E}">
        <p14:creationId xmlns:p14="http://schemas.microsoft.com/office/powerpoint/2010/main" val="578622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D867C22-F899-4EEC-9973-841178D12434}"/>
              </a:ext>
            </a:extLst>
          </p:cNvPr>
          <p:cNvSpPr>
            <a:spLocks noGrp="1"/>
          </p:cNvSpPr>
          <p:nvPr>
            <p:ph type="title"/>
          </p:nvPr>
        </p:nvSpPr>
        <p:spPr/>
        <p:txBody>
          <a:bodyPr>
            <a:normAutofit fontScale="90000"/>
          </a:bodyPr>
          <a:lstStyle/>
          <a:p>
            <a:r>
              <a:rPr lang="en-US" dirty="0"/>
              <a:t>Cloud Roadmap</a:t>
            </a:r>
            <a:br>
              <a:rPr lang="en-US" dirty="0"/>
            </a:br>
            <a:r>
              <a:rPr lang="en-US" dirty="0"/>
              <a:t>Passage to the cloud</a:t>
            </a:r>
          </a:p>
        </p:txBody>
      </p:sp>
      <p:pic>
        <p:nvPicPr>
          <p:cNvPr id="6" name="Espace réservé pour une image  5">
            <a:extLst>
              <a:ext uri="{FF2B5EF4-FFF2-40B4-BE49-F238E27FC236}">
                <a16:creationId xmlns:a16="http://schemas.microsoft.com/office/drawing/2014/main" id="{3B3D4D0E-1B8B-4DD2-A4F9-A2DC396B9ED6}"/>
              </a:ext>
            </a:extLst>
          </p:cNvPr>
          <p:cNvPicPr>
            <a:picLocks noGrp="1" noChangeAspect="1"/>
          </p:cNvPicPr>
          <p:nvPr>
            <p:ph type="pic" sz="quarter" idx="11"/>
          </p:nvPr>
        </p:nvPicPr>
        <p:blipFill>
          <a:blip r:embed="rId3"/>
          <a:srcRect t="21919" b="21919"/>
          <a:stretch>
            <a:fillRect/>
          </a:stretch>
        </p:blipFill>
        <p:spPr/>
      </p:pic>
    </p:spTree>
    <p:extLst>
      <p:ext uri="{BB962C8B-B14F-4D97-AF65-F5344CB8AC3E}">
        <p14:creationId xmlns:p14="http://schemas.microsoft.com/office/powerpoint/2010/main" val="13455369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06E8A0-C2C9-4C1F-AA38-607DDBC9DC00}"/>
              </a:ext>
            </a:extLst>
          </p:cNvPr>
          <p:cNvSpPr>
            <a:spLocks noGrp="1"/>
          </p:cNvSpPr>
          <p:nvPr>
            <p:ph type="title"/>
          </p:nvPr>
        </p:nvSpPr>
        <p:spPr/>
        <p:txBody>
          <a:bodyPr/>
          <a:lstStyle/>
          <a:p>
            <a:r>
              <a:rPr lang="en-US" dirty="0"/>
              <a:t>Cloud migration strategy</a:t>
            </a:r>
          </a:p>
        </p:txBody>
      </p:sp>
      <p:sp>
        <p:nvSpPr>
          <p:cNvPr id="3" name="Espace réservé du texte 2">
            <a:extLst>
              <a:ext uri="{FF2B5EF4-FFF2-40B4-BE49-F238E27FC236}">
                <a16:creationId xmlns:a16="http://schemas.microsoft.com/office/drawing/2014/main" id="{03FAC44D-BD38-40BE-87B9-5F80067E6E56}"/>
              </a:ext>
            </a:extLst>
          </p:cNvPr>
          <p:cNvSpPr>
            <a:spLocks noGrp="1"/>
          </p:cNvSpPr>
          <p:nvPr>
            <p:ph type="body" sz="quarter" idx="4294967295"/>
          </p:nvPr>
        </p:nvSpPr>
        <p:spPr>
          <a:xfrm>
            <a:off x="0" y="1435100"/>
            <a:ext cx="11018838" cy="1463675"/>
          </a:xfrm>
        </p:spPr>
        <p:txBody>
          <a:bodyPr/>
          <a:lstStyle/>
          <a:p>
            <a:r>
              <a:rPr lang="en-US" dirty="0"/>
              <a:t>Migration strategies typically fall into one of four categories:</a:t>
            </a:r>
          </a:p>
          <a:p>
            <a:endParaRPr lang="en-US" dirty="0"/>
          </a:p>
          <a:p>
            <a:endParaRPr lang="en-CA" dirty="0"/>
          </a:p>
        </p:txBody>
      </p:sp>
      <p:pic>
        <p:nvPicPr>
          <p:cNvPr id="4" name="Image 3">
            <a:extLst>
              <a:ext uri="{FF2B5EF4-FFF2-40B4-BE49-F238E27FC236}">
                <a16:creationId xmlns:a16="http://schemas.microsoft.com/office/drawing/2014/main" id="{377BC0BD-1EA3-4F68-924D-F7659205C31B}"/>
              </a:ext>
            </a:extLst>
          </p:cNvPr>
          <p:cNvPicPr>
            <a:picLocks noChangeAspect="1"/>
          </p:cNvPicPr>
          <p:nvPr/>
        </p:nvPicPr>
        <p:blipFill>
          <a:blip r:embed="rId3"/>
          <a:stretch>
            <a:fillRect/>
          </a:stretch>
        </p:blipFill>
        <p:spPr>
          <a:xfrm>
            <a:off x="1611981" y="1936191"/>
            <a:ext cx="8968038" cy="4744907"/>
          </a:xfrm>
          <a:prstGeom prst="rect">
            <a:avLst/>
          </a:prstGeom>
        </p:spPr>
      </p:pic>
    </p:spTree>
    <p:extLst>
      <p:ext uri="{BB962C8B-B14F-4D97-AF65-F5344CB8AC3E}">
        <p14:creationId xmlns:p14="http://schemas.microsoft.com/office/powerpoint/2010/main" val="1348439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ACC8AD-4C6A-4797-B2A7-7EAD7342F516}"/>
              </a:ext>
            </a:extLst>
          </p:cNvPr>
          <p:cNvSpPr/>
          <p:nvPr/>
        </p:nvSpPr>
        <p:spPr bwMode="auto">
          <a:xfrm>
            <a:off x="4690863" y="1192205"/>
            <a:ext cx="4766731" cy="2106725"/>
          </a:xfrm>
          <a:prstGeom prst="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b="1" dirty="0">
              <a:gradFill>
                <a:gsLst>
                  <a:gs pos="40075">
                    <a:srgbClr val="FFFFFF"/>
                  </a:gs>
                  <a:gs pos="30000">
                    <a:srgbClr val="FFFFFF"/>
                  </a:gs>
                </a:gsLst>
                <a:lin ang="5400000" scaled="0"/>
              </a:gradFill>
            </a:endParaRPr>
          </a:p>
        </p:txBody>
      </p:sp>
      <p:sp>
        <p:nvSpPr>
          <p:cNvPr id="2" name="Titre 1">
            <a:extLst>
              <a:ext uri="{FF2B5EF4-FFF2-40B4-BE49-F238E27FC236}">
                <a16:creationId xmlns:a16="http://schemas.microsoft.com/office/drawing/2014/main" id="{A7CC3EF5-0B83-44CA-AF7B-969F17C847D1}"/>
              </a:ext>
            </a:extLst>
          </p:cNvPr>
          <p:cNvSpPr>
            <a:spLocks noGrp="1"/>
          </p:cNvSpPr>
          <p:nvPr>
            <p:ph type="title"/>
          </p:nvPr>
        </p:nvSpPr>
        <p:spPr>
          <a:xfrm>
            <a:off x="588263" y="457622"/>
            <a:ext cx="11018520" cy="553982"/>
          </a:xfrm>
        </p:spPr>
        <p:txBody>
          <a:bodyPr>
            <a:normAutofit fontScale="90000"/>
          </a:bodyPr>
          <a:lstStyle/>
          <a:p>
            <a:r>
              <a:rPr lang="en-US" dirty="0"/>
              <a:t>The journey to the cloud</a:t>
            </a:r>
            <a:endParaRPr lang="en-CA" dirty="0"/>
          </a:p>
        </p:txBody>
      </p:sp>
      <p:grpSp>
        <p:nvGrpSpPr>
          <p:cNvPr id="4" name="Groupe 3">
            <a:extLst>
              <a:ext uri="{FF2B5EF4-FFF2-40B4-BE49-F238E27FC236}">
                <a16:creationId xmlns:a16="http://schemas.microsoft.com/office/drawing/2014/main" id="{198B985B-D872-4D6D-9B05-2CF1D01128AC}"/>
              </a:ext>
            </a:extLst>
          </p:cNvPr>
          <p:cNvGrpSpPr/>
          <p:nvPr/>
        </p:nvGrpSpPr>
        <p:grpSpPr>
          <a:xfrm>
            <a:off x="416457" y="5160298"/>
            <a:ext cx="11359086" cy="1419340"/>
            <a:chOff x="662770" y="5173661"/>
            <a:chExt cx="11586859" cy="1447801"/>
          </a:xfrm>
        </p:grpSpPr>
        <p:grpSp>
          <p:nvGrpSpPr>
            <p:cNvPr id="5" name="Groupe 4">
              <a:extLst>
                <a:ext uri="{FF2B5EF4-FFF2-40B4-BE49-F238E27FC236}">
                  <a16:creationId xmlns:a16="http://schemas.microsoft.com/office/drawing/2014/main" id="{49438013-A29F-40B7-94B4-6E5EF6435DA3}"/>
                </a:ext>
              </a:extLst>
            </p:cNvPr>
            <p:cNvGrpSpPr/>
            <p:nvPr/>
          </p:nvGrpSpPr>
          <p:grpSpPr>
            <a:xfrm>
              <a:off x="662770" y="5353348"/>
              <a:ext cx="11586859" cy="1143000"/>
              <a:chOff x="198437" y="4183062"/>
              <a:chExt cx="11196637" cy="1143000"/>
            </a:xfrm>
            <a:scene3d>
              <a:camera prst="orthographicFront">
                <a:rot lat="0" lon="0" rev="0"/>
              </a:camera>
              <a:lightRig rig="balanced" dir="t">
                <a:rot lat="0" lon="0" rev="8700000"/>
              </a:lightRig>
            </a:scene3d>
          </p:grpSpPr>
          <p:sp>
            <p:nvSpPr>
              <p:cNvPr id="11" name="Rectangle 10">
                <a:extLst>
                  <a:ext uri="{FF2B5EF4-FFF2-40B4-BE49-F238E27FC236}">
                    <a16:creationId xmlns:a16="http://schemas.microsoft.com/office/drawing/2014/main" id="{FD72996A-F221-45D2-B612-846164148CE7}"/>
                  </a:ext>
                </a:extLst>
              </p:cNvPr>
              <p:cNvSpPr/>
              <p:nvPr/>
            </p:nvSpPr>
            <p:spPr bwMode="auto">
              <a:xfrm>
                <a:off x="198437" y="4183062"/>
                <a:ext cx="10744200" cy="1143000"/>
              </a:xfrm>
              <a:prstGeom prst="rect">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2" name="Organigramme : Connecteur 11">
                <a:extLst>
                  <a:ext uri="{FF2B5EF4-FFF2-40B4-BE49-F238E27FC236}">
                    <a16:creationId xmlns:a16="http://schemas.microsoft.com/office/drawing/2014/main" id="{57D8F776-813A-4FB4-85E1-7573EC279F9D}"/>
                  </a:ext>
                </a:extLst>
              </p:cNvPr>
              <p:cNvSpPr/>
              <p:nvPr/>
            </p:nvSpPr>
            <p:spPr bwMode="auto">
              <a:xfrm>
                <a:off x="10252074" y="4183062"/>
                <a:ext cx="1143000" cy="1143000"/>
              </a:xfrm>
              <a:prstGeom prst="flowChartConnector">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sp>
          <p:nvSpPr>
            <p:cNvPr id="6" name="Rectangle 5">
              <a:extLst>
                <a:ext uri="{FF2B5EF4-FFF2-40B4-BE49-F238E27FC236}">
                  <a16:creationId xmlns:a16="http://schemas.microsoft.com/office/drawing/2014/main" id="{58B08558-6AFA-42AC-AC89-0408E3A1DE39}"/>
                </a:ext>
              </a:extLst>
            </p:cNvPr>
            <p:cNvSpPr/>
            <p:nvPr/>
          </p:nvSpPr>
          <p:spPr bwMode="auto">
            <a:xfrm rot="16200000">
              <a:off x="195831" y="5785867"/>
              <a:ext cx="1447800" cy="223389"/>
            </a:xfrm>
            <a:prstGeom prst="rect">
              <a:avLst/>
            </a:prstGeom>
            <a:solidFill>
              <a:srgbClr val="AEAEA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tx1"/>
                  </a:solidFill>
                </a:rPr>
                <a:t> </a:t>
              </a:r>
              <a:r>
                <a:rPr lang="en-CA" sz="1568" b="1" dirty="0">
                  <a:solidFill>
                    <a:schemeClr val="tx1"/>
                  </a:solidFill>
                </a:rPr>
                <a:t>On-premises</a:t>
              </a:r>
            </a:p>
          </p:txBody>
        </p:sp>
        <p:sp>
          <p:nvSpPr>
            <p:cNvPr id="7" name="Rectangle 6">
              <a:extLst>
                <a:ext uri="{FF2B5EF4-FFF2-40B4-BE49-F238E27FC236}">
                  <a16:creationId xmlns:a16="http://schemas.microsoft.com/office/drawing/2014/main" id="{789FF29E-D46D-46D5-A8FB-B7C4165F06B0}"/>
                </a:ext>
              </a:extLst>
            </p:cNvPr>
            <p:cNvSpPr/>
            <p:nvPr/>
          </p:nvSpPr>
          <p:spPr bwMode="auto">
            <a:xfrm>
              <a:off x="1265237" y="5173661"/>
              <a:ext cx="1447800" cy="1447801"/>
            </a:xfrm>
            <a:prstGeom prst="rect">
              <a:avLst/>
            </a:prstGeom>
            <a:solidFill>
              <a:srgbClr val="E9E9E9"/>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372" b="1" dirty="0">
                  <a:solidFill>
                    <a:schemeClr val="tx1"/>
                  </a:solidFill>
                </a:rPr>
                <a:t>Apps</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Data and AI</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Infrastructure</a:t>
              </a:r>
              <a:endParaRPr lang="en-CA" sz="1372" b="1" dirty="0">
                <a:solidFill>
                  <a:schemeClr val="tx1"/>
                </a:solidFill>
              </a:endParaRPr>
            </a:p>
          </p:txBody>
        </p:sp>
        <p:sp>
          <p:nvSpPr>
            <p:cNvPr id="8" name="Rectangle 7">
              <a:extLst>
                <a:ext uri="{FF2B5EF4-FFF2-40B4-BE49-F238E27FC236}">
                  <a16:creationId xmlns:a16="http://schemas.microsoft.com/office/drawing/2014/main" id="{047BE13D-4B88-4616-B54E-7FB93B9B9EBB}"/>
                </a:ext>
              </a:extLst>
            </p:cNvPr>
            <p:cNvSpPr/>
            <p:nvPr/>
          </p:nvSpPr>
          <p:spPr bwMode="auto">
            <a:xfrm>
              <a:off x="2713037" y="5620376"/>
              <a:ext cx="4779073"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961" b="1" dirty="0">
                  <a:gradFill>
                    <a:gsLst>
                      <a:gs pos="40075">
                        <a:srgbClr val="FFFFFF"/>
                      </a:gs>
                      <a:gs pos="30000">
                        <a:srgbClr val="FFFFFF"/>
                      </a:gs>
                    </a:gsLst>
                    <a:lin ang="5400000" scaled="0"/>
                  </a:gradFill>
                </a:rPr>
                <a:t>Migration &amp; Modernisation</a:t>
              </a:r>
            </a:p>
            <a:p>
              <a:pPr algn="ctr" defTabSz="914102" fontAlgn="base">
                <a:spcBef>
                  <a:spcPct val="0"/>
                </a:spcBef>
                <a:spcAft>
                  <a:spcPct val="0"/>
                </a:spcAft>
              </a:pPr>
              <a:r>
                <a:rPr lang="en-CA" sz="1961" b="1" dirty="0">
                  <a:gradFill>
                    <a:gsLst>
                      <a:gs pos="40075">
                        <a:srgbClr val="FFFFFF"/>
                      </a:gs>
                      <a:gs pos="30000">
                        <a:srgbClr val="FFFFFF"/>
                      </a:gs>
                    </a:gsLst>
                    <a:lin ang="5400000" scaled="0"/>
                  </a:gradFill>
                </a:rPr>
                <a:t>Re-Host / Refactor / Rearchitect</a:t>
              </a:r>
            </a:p>
          </p:txBody>
        </p:sp>
        <p:sp>
          <p:nvSpPr>
            <p:cNvPr id="9" name="Rectangle 8">
              <a:extLst>
                <a:ext uri="{FF2B5EF4-FFF2-40B4-BE49-F238E27FC236}">
                  <a16:creationId xmlns:a16="http://schemas.microsoft.com/office/drawing/2014/main" id="{DE54B849-5653-4792-9194-DA71BA45975D}"/>
                </a:ext>
              </a:extLst>
            </p:cNvPr>
            <p:cNvSpPr/>
            <p:nvPr/>
          </p:nvSpPr>
          <p:spPr bwMode="auto">
            <a:xfrm>
              <a:off x="7267853" y="5646554"/>
              <a:ext cx="2698465"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Cloud – Native</a:t>
              </a:r>
            </a:p>
            <a:p>
              <a:pPr algn="ctr" defTabSz="914102" fontAlgn="base">
                <a:spcBef>
                  <a:spcPct val="0"/>
                </a:spcBef>
                <a:spcAft>
                  <a:spcPct val="0"/>
                </a:spcAft>
              </a:pPr>
              <a:r>
                <a:rPr lang="fr-CA" sz="1961" b="1" dirty="0" err="1">
                  <a:gradFill>
                    <a:gsLst>
                      <a:gs pos="40075">
                        <a:srgbClr val="FFFFFF"/>
                      </a:gs>
                      <a:gs pos="30000">
                        <a:srgbClr val="FFFFFF"/>
                      </a:gs>
                    </a:gsLst>
                    <a:lin ang="5400000" scaled="0"/>
                  </a:gradFill>
                </a:rPr>
                <a:t>Rebuild</a:t>
              </a:r>
              <a:r>
                <a:rPr lang="fr-CA" sz="1961" b="1" dirty="0">
                  <a:gradFill>
                    <a:gsLst>
                      <a:gs pos="40075">
                        <a:srgbClr val="FFFFFF"/>
                      </a:gs>
                      <a:gs pos="30000">
                        <a:srgbClr val="FFFFFF"/>
                      </a:gs>
                    </a:gsLst>
                    <a:lin ang="5400000" scaled="0"/>
                  </a:gradFill>
                </a:rPr>
                <a:t> / New</a:t>
              </a:r>
            </a:p>
          </p:txBody>
        </p:sp>
        <p:sp>
          <p:nvSpPr>
            <p:cNvPr id="10" name="Rectangle 9">
              <a:extLst>
                <a:ext uri="{FF2B5EF4-FFF2-40B4-BE49-F238E27FC236}">
                  <a16:creationId xmlns:a16="http://schemas.microsoft.com/office/drawing/2014/main" id="{7CA75EA0-4B45-4070-BBDF-95E802287EA4}"/>
                </a:ext>
              </a:extLst>
            </p:cNvPr>
            <p:cNvSpPr/>
            <p:nvPr/>
          </p:nvSpPr>
          <p:spPr bwMode="auto">
            <a:xfrm>
              <a:off x="10199362" y="5620376"/>
              <a:ext cx="1627408"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SaaS</a:t>
              </a:r>
            </a:p>
            <a:p>
              <a:pPr algn="ctr" defTabSz="914102" fontAlgn="base">
                <a:spcBef>
                  <a:spcPct val="0"/>
                </a:spcBef>
                <a:spcAft>
                  <a:spcPct val="0"/>
                </a:spcAft>
              </a:pPr>
              <a:r>
                <a:rPr lang="fr-CA" sz="1961" b="1" dirty="0">
                  <a:gradFill>
                    <a:gsLst>
                      <a:gs pos="40075">
                        <a:srgbClr val="FFFFFF"/>
                      </a:gs>
                      <a:gs pos="30000">
                        <a:srgbClr val="FFFFFF"/>
                      </a:gs>
                    </a:gsLst>
                    <a:lin ang="5400000" scaled="0"/>
                  </a:gradFill>
                </a:rPr>
                <a:t>Replace</a:t>
              </a:r>
              <a:endParaRPr lang="en-CA" sz="1961" b="1" dirty="0">
                <a:gradFill>
                  <a:gsLst>
                    <a:gs pos="40075">
                      <a:srgbClr val="FFFFFF"/>
                    </a:gs>
                    <a:gs pos="30000">
                      <a:srgbClr val="FFFFFF"/>
                    </a:gs>
                  </a:gsLst>
                  <a:lin ang="5400000" scaled="0"/>
                </a:gradFill>
              </a:endParaRPr>
            </a:p>
          </p:txBody>
        </p:sp>
      </p:grpSp>
      <p:sp>
        <p:nvSpPr>
          <p:cNvPr id="13" name="Rectangle 12">
            <a:extLst>
              <a:ext uri="{FF2B5EF4-FFF2-40B4-BE49-F238E27FC236}">
                <a16:creationId xmlns:a16="http://schemas.microsoft.com/office/drawing/2014/main" id="{960A520F-8792-45A7-9322-3A057FAE46B8}"/>
              </a:ext>
            </a:extLst>
          </p:cNvPr>
          <p:cNvSpPr/>
          <p:nvPr/>
        </p:nvSpPr>
        <p:spPr bwMode="auto">
          <a:xfrm>
            <a:off x="2687938" y="4093267"/>
            <a:ext cx="2002924" cy="1120531"/>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568" b="1" dirty="0">
                <a:solidFill>
                  <a:schemeClr val="tx1"/>
                </a:solidFill>
              </a:rPr>
              <a:t>On-premises infrastructures and applications</a:t>
            </a:r>
          </a:p>
        </p:txBody>
      </p:sp>
      <p:sp>
        <p:nvSpPr>
          <p:cNvPr id="14" name="Rectangle 13">
            <a:extLst>
              <a:ext uri="{FF2B5EF4-FFF2-40B4-BE49-F238E27FC236}">
                <a16:creationId xmlns:a16="http://schemas.microsoft.com/office/drawing/2014/main" id="{6E1D6C5A-FE35-4246-915D-3D2FFCB1E2CF}"/>
              </a:ext>
            </a:extLst>
          </p:cNvPr>
          <p:cNvSpPr/>
          <p:nvPr/>
        </p:nvSpPr>
        <p:spPr bwMode="auto">
          <a:xfrm>
            <a:off x="3929640" y="3429001"/>
            <a:ext cx="761222" cy="576189"/>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err="1">
                <a:solidFill>
                  <a:schemeClr val="tx1"/>
                </a:solidFill>
              </a:rPr>
              <a:t>VMs</a:t>
            </a:r>
            <a:endParaRPr lang="en-CA" sz="1568" b="1" dirty="0">
              <a:solidFill>
                <a:schemeClr val="tx1"/>
              </a:solidFill>
            </a:endParaRPr>
          </a:p>
        </p:txBody>
      </p:sp>
      <p:sp>
        <p:nvSpPr>
          <p:cNvPr id="18" name="Rectangle 17">
            <a:extLst>
              <a:ext uri="{FF2B5EF4-FFF2-40B4-BE49-F238E27FC236}">
                <a16:creationId xmlns:a16="http://schemas.microsoft.com/office/drawing/2014/main" id="{D8B83E38-2E71-4D68-9391-C118F41DE468}"/>
              </a:ext>
            </a:extLst>
          </p:cNvPr>
          <p:cNvSpPr/>
          <p:nvPr/>
        </p:nvSpPr>
        <p:spPr bwMode="auto">
          <a:xfrm>
            <a:off x="10036166" y="850478"/>
            <a:ext cx="1159584" cy="823067"/>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tx1"/>
                </a:solidFill>
              </a:rPr>
              <a:t>SaaS Apps</a:t>
            </a:r>
            <a:endParaRPr lang="en-CA" sz="1568" b="1" dirty="0">
              <a:solidFill>
                <a:schemeClr val="tx1"/>
              </a:solidFill>
            </a:endParaRPr>
          </a:p>
        </p:txBody>
      </p:sp>
      <p:grpSp>
        <p:nvGrpSpPr>
          <p:cNvPr id="23" name="Groupe 22">
            <a:extLst>
              <a:ext uri="{FF2B5EF4-FFF2-40B4-BE49-F238E27FC236}">
                <a16:creationId xmlns:a16="http://schemas.microsoft.com/office/drawing/2014/main" id="{4D9B5D7E-81F7-4E16-AEDC-9B4FFB673A02}"/>
              </a:ext>
            </a:extLst>
          </p:cNvPr>
          <p:cNvGrpSpPr/>
          <p:nvPr/>
        </p:nvGrpSpPr>
        <p:grpSpPr>
          <a:xfrm>
            <a:off x="4828742" y="1391275"/>
            <a:ext cx="4457411" cy="1838523"/>
            <a:chOff x="5702213" y="1777514"/>
            <a:chExt cx="4546791" cy="1875389"/>
          </a:xfrm>
        </p:grpSpPr>
        <p:sp>
          <p:nvSpPr>
            <p:cNvPr id="15" name="Rectangle 14">
              <a:extLst>
                <a:ext uri="{FF2B5EF4-FFF2-40B4-BE49-F238E27FC236}">
                  <a16:creationId xmlns:a16="http://schemas.microsoft.com/office/drawing/2014/main" id="{3186627A-5519-4924-999B-A1B4AC7EADB6}"/>
                </a:ext>
              </a:extLst>
            </p:cNvPr>
            <p:cNvSpPr/>
            <p:nvPr/>
          </p:nvSpPr>
          <p:spPr bwMode="auto">
            <a:xfrm>
              <a:off x="5712388" y="2763727"/>
              <a:ext cx="1340414" cy="58113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bg1"/>
                  </a:solidFill>
                </a:rPr>
                <a:t>Containers</a:t>
              </a:r>
              <a:endParaRPr lang="en-CA" sz="1568" b="1" dirty="0">
                <a:solidFill>
                  <a:schemeClr val="bg1"/>
                </a:solidFill>
              </a:endParaRPr>
            </a:p>
          </p:txBody>
        </p:sp>
        <p:sp>
          <p:nvSpPr>
            <p:cNvPr id="16" name="Rectangle 15">
              <a:extLst>
                <a:ext uri="{FF2B5EF4-FFF2-40B4-BE49-F238E27FC236}">
                  <a16:creationId xmlns:a16="http://schemas.microsoft.com/office/drawing/2014/main" id="{CFA90366-2552-40BA-A917-DB081A3BAF52}"/>
                </a:ext>
              </a:extLst>
            </p:cNvPr>
            <p:cNvSpPr/>
            <p:nvPr/>
          </p:nvSpPr>
          <p:spPr bwMode="auto">
            <a:xfrm>
              <a:off x="7174787" y="2211227"/>
              <a:ext cx="1482137" cy="58113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bg1"/>
                  </a:solidFill>
                </a:rPr>
                <a:t>Microservices</a:t>
              </a:r>
              <a:endParaRPr lang="fr-CA" sz="1961" b="1" dirty="0">
                <a:solidFill>
                  <a:schemeClr val="bg1"/>
                </a:solidFill>
              </a:endParaRPr>
            </a:p>
          </p:txBody>
        </p:sp>
        <p:sp>
          <p:nvSpPr>
            <p:cNvPr id="17" name="Rectangle 16">
              <a:extLst>
                <a:ext uri="{FF2B5EF4-FFF2-40B4-BE49-F238E27FC236}">
                  <a16:creationId xmlns:a16="http://schemas.microsoft.com/office/drawing/2014/main" id="{3FBE3820-2F9B-43B5-8EAE-3A5068F1E766}"/>
                </a:ext>
              </a:extLst>
            </p:cNvPr>
            <p:cNvSpPr/>
            <p:nvPr/>
          </p:nvSpPr>
          <p:spPr bwMode="auto">
            <a:xfrm>
              <a:off x="8953246" y="1777514"/>
              <a:ext cx="1295758" cy="58113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bg1"/>
                  </a:solidFill>
                </a:rPr>
                <a:t>Serverless</a:t>
              </a:r>
              <a:r>
                <a:rPr lang="fr-CA" sz="1568" b="1" dirty="0">
                  <a:solidFill>
                    <a:schemeClr val="tx1"/>
                  </a:solidFill>
                </a:rPr>
                <a:t> </a:t>
              </a:r>
              <a:endParaRPr lang="en-CA" sz="1568" b="1" dirty="0">
                <a:solidFill>
                  <a:schemeClr val="tx1"/>
                </a:solidFill>
              </a:endParaRPr>
            </a:p>
          </p:txBody>
        </p:sp>
        <p:sp>
          <p:nvSpPr>
            <p:cNvPr id="20" name="Rectangle 19">
              <a:extLst>
                <a:ext uri="{FF2B5EF4-FFF2-40B4-BE49-F238E27FC236}">
                  <a16:creationId xmlns:a16="http://schemas.microsoft.com/office/drawing/2014/main" id="{1C7773EB-5AA3-4A51-87D9-DB464513ECE6}"/>
                </a:ext>
              </a:extLst>
            </p:cNvPr>
            <p:cNvSpPr/>
            <p:nvPr/>
          </p:nvSpPr>
          <p:spPr>
            <a:xfrm>
              <a:off x="5702213" y="3312596"/>
              <a:ext cx="1313154" cy="340307"/>
            </a:xfrm>
            <a:prstGeom prst="rect">
              <a:avLst/>
            </a:prstGeom>
          </p:spPr>
          <p:txBody>
            <a:bodyPr wrap="none">
              <a:spAutoFit/>
            </a:bodyPr>
            <a:lstStyle/>
            <a:p>
              <a:r>
                <a:rPr lang="fr-CA" sz="1568" b="1" dirty="0" err="1">
                  <a:solidFill>
                    <a:schemeClr val="bg1"/>
                  </a:solidFill>
                </a:rPr>
                <a:t>Refactoring</a:t>
              </a:r>
              <a:endParaRPr lang="en-CA" sz="1730" dirty="0">
                <a:solidFill>
                  <a:schemeClr val="bg1"/>
                </a:solidFill>
              </a:endParaRPr>
            </a:p>
          </p:txBody>
        </p:sp>
        <p:sp>
          <p:nvSpPr>
            <p:cNvPr id="21" name="Rectangle 20">
              <a:extLst>
                <a:ext uri="{FF2B5EF4-FFF2-40B4-BE49-F238E27FC236}">
                  <a16:creationId xmlns:a16="http://schemas.microsoft.com/office/drawing/2014/main" id="{1C9A3CCD-5B7D-4C84-B5F6-DBA175553CD0}"/>
                </a:ext>
              </a:extLst>
            </p:cNvPr>
            <p:cNvSpPr/>
            <p:nvPr/>
          </p:nvSpPr>
          <p:spPr>
            <a:xfrm>
              <a:off x="7301746" y="2748188"/>
              <a:ext cx="1269070" cy="340307"/>
            </a:xfrm>
            <a:prstGeom prst="rect">
              <a:avLst/>
            </a:prstGeom>
          </p:spPr>
          <p:txBody>
            <a:bodyPr wrap="square">
              <a:spAutoFit/>
            </a:bodyPr>
            <a:lstStyle/>
            <a:p>
              <a:r>
                <a:rPr lang="en-CA" sz="1568" b="1" dirty="0">
                  <a:solidFill>
                    <a:schemeClr val="bg1"/>
                  </a:solidFill>
                </a:rPr>
                <a:t>Rearchitect</a:t>
              </a:r>
              <a:endParaRPr lang="en-CA" sz="1730" dirty="0">
                <a:solidFill>
                  <a:schemeClr val="bg1"/>
                </a:solidFill>
              </a:endParaRPr>
            </a:p>
          </p:txBody>
        </p:sp>
        <p:sp>
          <p:nvSpPr>
            <p:cNvPr id="22" name="Rectangle 21">
              <a:extLst>
                <a:ext uri="{FF2B5EF4-FFF2-40B4-BE49-F238E27FC236}">
                  <a16:creationId xmlns:a16="http://schemas.microsoft.com/office/drawing/2014/main" id="{41970B83-2F7E-4C32-B22E-E4FE28864654}"/>
                </a:ext>
              </a:extLst>
            </p:cNvPr>
            <p:cNvSpPr/>
            <p:nvPr/>
          </p:nvSpPr>
          <p:spPr>
            <a:xfrm>
              <a:off x="9035480" y="2421207"/>
              <a:ext cx="947077" cy="586429"/>
            </a:xfrm>
            <a:prstGeom prst="rect">
              <a:avLst/>
            </a:prstGeom>
          </p:spPr>
          <p:txBody>
            <a:bodyPr wrap="none">
              <a:spAutoFit/>
            </a:bodyPr>
            <a:lstStyle/>
            <a:p>
              <a:pPr algn="ctr" defTabSz="914102" fontAlgn="base">
                <a:spcBef>
                  <a:spcPct val="0"/>
                </a:spcBef>
                <a:spcAft>
                  <a:spcPct val="0"/>
                </a:spcAft>
              </a:pPr>
              <a:r>
                <a:rPr lang="en-CA" sz="1568" b="1" dirty="0">
                  <a:solidFill>
                    <a:schemeClr val="bg1"/>
                  </a:solidFill>
                </a:rPr>
                <a:t>Rebuild</a:t>
              </a:r>
            </a:p>
            <a:p>
              <a:pPr algn="ctr" defTabSz="914102" fontAlgn="base">
                <a:spcBef>
                  <a:spcPct val="0"/>
                </a:spcBef>
                <a:spcAft>
                  <a:spcPct val="0"/>
                </a:spcAft>
              </a:pPr>
              <a:r>
                <a:rPr lang="en-CA" sz="1568" b="1" dirty="0">
                  <a:solidFill>
                    <a:schemeClr val="bg1"/>
                  </a:solidFill>
                </a:rPr>
                <a:t> or New</a:t>
              </a:r>
            </a:p>
          </p:txBody>
        </p:sp>
      </p:grpSp>
      <p:sp>
        <p:nvSpPr>
          <p:cNvPr id="3" name="ZoneTexte 2">
            <a:extLst>
              <a:ext uri="{FF2B5EF4-FFF2-40B4-BE49-F238E27FC236}">
                <a16:creationId xmlns:a16="http://schemas.microsoft.com/office/drawing/2014/main" id="{D4AF2F9F-BACE-49FD-B61C-536BD02466D8}"/>
              </a:ext>
            </a:extLst>
          </p:cNvPr>
          <p:cNvSpPr txBox="1"/>
          <p:nvPr/>
        </p:nvSpPr>
        <p:spPr>
          <a:xfrm>
            <a:off x="5523979" y="3491546"/>
            <a:ext cx="3306870" cy="36932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defPPr>
              <a:defRPr lang="en-US"/>
            </a:defPPr>
            <a:lvl1pPr algn="ctr" defTabSz="914102" fontAlgn="base">
              <a:spcBef>
                <a:spcPct val="0"/>
              </a:spcBef>
              <a:spcAft>
                <a:spcPct val="0"/>
              </a:spcAft>
              <a:defRPr sz="1568" b="1">
                <a:solidFill>
                  <a:schemeClr val="tx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CA" dirty="0">
                <a:solidFill>
                  <a:srgbClr val="0779D0"/>
                </a:solidFill>
              </a:rPr>
              <a:t>App Modernisation</a:t>
            </a:r>
            <a:endParaRPr lang="en-CA" dirty="0" err="1">
              <a:solidFill>
                <a:srgbClr val="0779D0"/>
              </a:solidFill>
            </a:endParaRPr>
          </a:p>
        </p:txBody>
      </p:sp>
    </p:spTree>
    <p:extLst>
      <p:ext uri="{BB962C8B-B14F-4D97-AF65-F5344CB8AC3E}">
        <p14:creationId xmlns:p14="http://schemas.microsoft.com/office/powerpoint/2010/main" val="5205730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759409-2413-4AEF-AD91-E5A74D1B5E0F}"/>
              </a:ext>
            </a:extLst>
          </p:cNvPr>
          <p:cNvSpPr>
            <a:spLocks noGrp="1"/>
          </p:cNvSpPr>
          <p:nvPr>
            <p:ph type="title"/>
          </p:nvPr>
        </p:nvSpPr>
        <p:spPr>
          <a:xfrm>
            <a:off x="726231" y="201474"/>
            <a:ext cx="10515600" cy="1325563"/>
          </a:xfrm>
        </p:spPr>
        <p:txBody>
          <a:bodyPr>
            <a:normAutofit/>
          </a:bodyPr>
          <a:lstStyle/>
          <a:p>
            <a:r>
              <a:rPr lang="en-US" sz="3598" dirty="0">
                <a:latin typeface="Segoe UI Semibold (En-têtes)"/>
              </a:rPr>
              <a:t>Cloud migration approaches</a:t>
            </a:r>
          </a:p>
        </p:txBody>
      </p:sp>
      <p:sp>
        <p:nvSpPr>
          <p:cNvPr id="5" name="Rectangle 4">
            <a:extLst>
              <a:ext uri="{FF2B5EF4-FFF2-40B4-BE49-F238E27FC236}">
                <a16:creationId xmlns:a16="http://schemas.microsoft.com/office/drawing/2014/main" id="{8A93AF72-A175-4F88-9343-77B07C77BBF2}"/>
              </a:ext>
            </a:extLst>
          </p:cNvPr>
          <p:cNvSpPr/>
          <p:nvPr/>
        </p:nvSpPr>
        <p:spPr bwMode="auto">
          <a:xfrm>
            <a:off x="568047" y="3023342"/>
            <a:ext cx="2584039"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A4AEE9F7-E2EC-4602-8807-A4AD0606C4D2}"/>
              </a:ext>
            </a:extLst>
          </p:cNvPr>
          <p:cNvSpPr/>
          <p:nvPr/>
        </p:nvSpPr>
        <p:spPr bwMode="auto">
          <a:xfrm>
            <a:off x="3222184" y="3023342"/>
            <a:ext cx="2987467"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509BE8F2-DEC0-4F1F-88BD-6AE36C080939}"/>
              </a:ext>
            </a:extLst>
          </p:cNvPr>
          <p:cNvSpPr/>
          <p:nvPr/>
        </p:nvSpPr>
        <p:spPr bwMode="auto">
          <a:xfrm>
            <a:off x="6263322" y="3023342"/>
            <a:ext cx="2629215"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B0EE458F-88F0-4A21-B241-277A4117A4CC}"/>
              </a:ext>
            </a:extLst>
          </p:cNvPr>
          <p:cNvSpPr/>
          <p:nvPr/>
        </p:nvSpPr>
        <p:spPr bwMode="auto">
          <a:xfrm>
            <a:off x="8920036" y="3009757"/>
            <a:ext cx="2405109"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7">
            <a:extLst>
              <a:ext uri="{FF2B5EF4-FFF2-40B4-BE49-F238E27FC236}">
                <a16:creationId xmlns:a16="http://schemas.microsoft.com/office/drawing/2014/main" id="{EBD0DAE0-7A28-485A-B1D6-7134912AD4FD}"/>
              </a:ext>
            </a:extLst>
          </p:cNvPr>
          <p:cNvSpPr txBox="1"/>
          <p:nvPr/>
        </p:nvSpPr>
        <p:spPr>
          <a:xfrm>
            <a:off x="568047" y="4480664"/>
            <a:ext cx="2584039"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094" fontAlgn="base">
              <a:spcBef>
                <a:spcPct val="0"/>
              </a:spcBef>
              <a:spcAft>
                <a:spcPct val="0"/>
              </a:spcAft>
            </a:pPr>
            <a:r>
              <a:rPr lang="fr-CA" sz="1730" b="1" cap="small" dirty="0">
                <a:gradFill>
                  <a:gsLst>
                    <a:gs pos="3247">
                      <a:srgbClr val="0078D7"/>
                    </a:gs>
                    <a:gs pos="25664">
                      <a:srgbClr val="0078D7"/>
                    </a:gs>
                  </a:gsLst>
                  <a:lin ang="5400000" scaled="0"/>
                </a:gradFill>
                <a:cs typeface="Segoe UI Semibold" panose="020B0702040204020203" pitchFamily="34" charset="0"/>
              </a:rPr>
              <a:t>&lt;Re-host</a:t>
            </a:r>
            <a:r>
              <a:rPr lang="fr-CA" b="1" cap="small" dirty="0">
                <a:gradFill>
                  <a:gsLst>
                    <a:gs pos="3247">
                      <a:srgbClr val="0078D7"/>
                    </a:gs>
                    <a:gs pos="25664">
                      <a:srgbClr val="0078D7"/>
                    </a:gs>
                  </a:gsLst>
                  <a:lin ang="5400000" scaled="0"/>
                </a:gradFill>
                <a:cs typeface="Segoe UI Semibold" panose="020B0702040204020203" pitchFamily="34" charset="0"/>
              </a:rPr>
              <a:t>&gt;</a:t>
            </a:r>
            <a:endParaRPr lang="fr-CA" b="1" dirty="0">
              <a:gradFill>
                <a:gsLst>
                  <a:gs pos="3247">
                    <a:srgbClr val="0078D7"/>
                  </a:gs>
                  <a:gs pos="25664">
                    <a:srgbClr val="0078D7"/>
                  </a:gs>
                </a:gsLst>
                <a:lin ang="5400000" scaled="0"/>
              </a:gradFill>
              <a:ea typeface="Segoe UI" pitchFamily="34" charset="0"/>
              <a:cs typeface="Segoe UI" pitchFamily="34" charset="0"/>
            </a:endParaRPr>
          </a:p>
          <a:p>
            <a:pPr algn="l" defTabSz="896094" fontAlgn="base">
              <a:spcBef>
                <a:spcPts val="576"/>
              </a:spcBef>
              <a:spcAft>
                <a:spcPct val="0"/>
              </a:spcAft>
            </a:pPr>
            <a:r>
              <a:rPr lang="en-US" sz="1568" dirty="0">
                <a:gradFill>
                  <a:gsLst>
                    <a:gs pos="14159">
                      <a:schemeClr val="tx1"/>
                    </a:gs>
                    <a:gs pos="38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Migrate applications as they are to take advantage of the cloud without the risks or costs associated with code changes</a:t>
            </a:r>
            <a:endParaRPr lang="fr-CA" sz="1568" dirty="0">
              <a:gradFill>
                <a:gsLst>
                  <a:gs pos="14159">
                    <a:schemeClr val="tx1"/>
                  </a:gs>
                  <a:gs pos="38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8">
            <a:extLst>
              <a:ext uri="{FF2B5EF4-FFF2-40B4-BE49-F238E27FC236}">
                <a16:creationId xmlns:a16="http://schemas.microsoft.com/office/drawing/2014/main" id="{FDDE05FD-6D99-4997-9792-0A6AB75B45BD}"/>
              </a:ext>
            </a:extLst>
          </p:cNvPr>
          <p:cNvSpPr txBox="1"/>
          <p:nvPr/>
        </p:nvSpPr>
        <p:spPr>
          <a:xfrm>
            <a:off x="3222186" y="4480663"/>
            <a:ext cx="2987466"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094"/>
            <a:r>
              <a:rPr lang="en-US" sz="1730" b="1" cap="small" dirty="0">
                <a:gradFill>
                  <a:gsLst>
                    <a:gs pos="3247">
                      <a:srgbClr val="0078D7"/>
                    </a:gs>
                    <a:gs pos="25664">
                      <a:srgbClr val="0078D7"/>
                    </a:gs>
                  </a:gsLst>
                  <a:lin ang="5400000" scaled="0"/>
                </a:gradFill>
                <a:ea typeface="+mn-ea"/>
                <a:cs typeface="Segoe UI Semibold" panose="020B0702040204020203" pitchFamily="34" charset="0"/>
              </a:rPr>
              <a:t>&lt;</a:t>
            </a:r>
            <a:r>
              <a:rPr lang="fr-CA" sz="1730" b="1" i="1" cap="small" dirty="0">
                <a:gradFill>
                  <a:gsLst>
                    <a:gs pos="3247">
                      <a:srgbClr val="0078D7"/>
                    </a:gs>
                    <a:gs pos="25664">
                      <a:srgbClr val="0078D7"/>
                    </a:gs>
                  </a:gsLst>
                  <a:lin ang="5400000" scaled="0"/>
                </a:gradFill>
                <a:ea typeface="+mn-ea"/>
                <a:cs typeface="Segoe UI Semibold" panose="020B0702040204020203" pitchFamily="34" charset="0"/>
              </a:rPr>
              <a:t>re-factoring</a:t>
            </a:r>
            <a:r>
              <a:rPr lang="en-US" b="1" cap="small" dirty="0">
                <a:gradFill>
                  <a:gsLst>
                    <a:gs pos="3247">
                      <a:srgbClr val="0078D7"/>
                    </a:gs>
                    <a:gs pos="25664">
                      <a:srgbClr val="0078D7"/>
                    </a:gs>
                  </a:gsLst>
                  <a:lin ang="5400000" scaled="0"/>
                </a:gradFill>
                <a:ea typeface="+mn-ea"/>
                <a:cs typeface="Segoe UI Semibold" panose="020B0702040204020203" pitchFamily="34" charset="0"/>
              </a:rPr>
              <a:t>&gt;</a:t>
            </a:r>
          </a:p>
          <a:p>
            <a:pPr defTabSz="896094">
              <a:spcBef>
                <a:spcPts val="576"/>
              </a:spcBef>
            </a:pPr>
            <a:r>
              <a:rPr lang="en-US" sz="1568" dirty="0">
                <a:gradFill>
                  <a:gsLst>
                    <a:gs pos="14159">
                      <a:schemeClr val="tx1"/>
                    </a:gs>
                    <a:gs pos="38000">
                      <a:schemeClr val="tx1"/>
                    </a:gs>
                  </a:gsLst>
                  <a:lin ang="5400000" scaled="0"/>
                </a:gradFill>
                <a:latin typeface="Segoe UI" panose="020B0502040204020203" pitchFamily="34" charset="0"/>
              </a:rPr>
              <a:t>Leverage infrastructure as a service (IaaS) and platform as a service (PaaS) without code change</a:t>
            </a:r>
          </a:p>
        </p:txBody>
      </p:sp>
      <p:sp>
        <p:nvSpPr>
          <p:cNvPr id="11" name="TextBox 9">
            <a:extLst>
              <a:ext uri="{FF2B5EF4-FFF2-40B4-BE49-F238E27FC236}">
                <a16:creationId xmlns:a16="http://schemas.microsoft.com/office/drawing/2014/main" id="{176F1E51-F29C-4915-BD90-C089748D55D1}"/>
              </a:ext>
            </a:extLst>
          </p:cNvPr>
          <p:cNvSpPr txBox="1"/>
          <p:nvPr/>
        </p:nvSpPr>
        <p:spPr>
          <a:xfrm>
            <a:off x="6263322" y="4480663"/>
            <a:ext cx="2629215"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094"/>
            <a:r>
              <a:rPr lang="en-US" sz="1730" b="1" cap="small" dirty="0">
                <a:gradFill>
                  <a:gsLst>
                    <a:gs pos="3247">
                      <a:srgbClr val="0078D7"/>
                    </a:gs>
                    <a:gs pos="25664">
                      <a:srgbClr val="0078D7"/>
                    </a:gs>
                  </a:gsLst>
                  <a:lin ang="5400000" scaled="0"/>
                </a:gradFill>
                <a:ea typeface="+mn-ea"/>
                <a:cs typeface="Segoe UI Semibold" panose="020B0702040204020203" pitchFamily="34" charset="0"/>
              </a:rPr>
              <a:t>&lt;Re-architecting&gt;</a:t>
            </a:r>
          </a:p>
          <a:p>
            <a:pPr defTabSz="896094"/>
            <a:r>
              <a:rPr lang="en-US" sz="1568" dirty="0">
                <a:gradFill>
                  <a:gsLst>
                    <a:gs pos="14159">
                      <a:schemeClr val="tx1"/>
                    </a:gs>
                    <a:gs pos="38000">
                      <a:schemeClr val="tx1"/>
                    </a:gs>
                  </a:gsLst>
                  <a:lin ang="5400000" scaled="0"/>
                </a:gradFill>
                <a:latin typeface="Segoe UI" panose="020B0502040204020203" pitchFamily="34" charset="0"/>
              </a:rPr>
              <a:t>Upgrade your application to a resilient, highly scalable architecture that can be deployed independently.</a:t>
            </a:r>
          </a:p>
        </p:txBody>
      </p:sp>
      <p:sp>
        <p:nvSpPr>
          <p:cNvPr id="12" name="TextBox 10">
            <a:extLst>
              <a:ext uri="{FF2B5EF4-FFF2-40B4-BE49-F238E27FC236}">
                <a16:creationId xmlns:a16="http://schemas.microsoft.com/office/drawing/2014/main" id="{DC2A5131-4743-424E-B479-78869D86A9F2}"/>
              </a:ext>
            </a:extLst>
          </p:cNvPr>
          <p:cNvSpPr txBox="1"/>
          <p:nvPr/>
        </p:nvSpPr>
        <p:spPr>
          <a:xfrm>
            <a:off x="8962722" y="4480663"/>
            <a:ext cx="2405109"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numCol="1"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094"/>
            <a:r>
              <a:rPr lang="en-US" sz="1730" b="1" cap="small" dirty="0">
                <a:gradFill>
                  <a:gsLst>
                    <a:gs pos="3247">
                      <a:srgbClr val="0078D7"/>
                    </a:gs>
                    <a:gs pos="25664">
                      <a:srgbClr val="0078D7"/>
                    </a:gs>
                  </a:gsLst>
                  <a:lin ang="5400000" scaled="0"/>
                </a:gradFill>
                <a:ea typeface="+mn-ea"/>
                <a:cs typeface="Segoe UI Semibold" panose="020B0702040204020203" pitchFamily="34" charset="0"/>
              </a:rPr>
              <a:t>&lt;Rebuild&gt;</a:t>
            </a:r>
          </a:p>
          <a:p>
            <a:pPr defTabSz="896094"/>
            <a:r>
              <a:rPr lang="en-US" sz="1568" dirty="0">
                <a:gradFill>
                  <a:gsLst>
                    <a:gs pos="14159">
                      <a:schemeClr val="tx1"/>
                    </a:gs>
                    <a:gs pos="38000">
                      <a:schemeClr val="tx1"/>
                    </a:gs>
                  </a:gsLst>
                  <a:lin ang="5400000" scaled="0"/>
                </a:gradFill>
                <a:latin typeface="Segoe UI" panose="020B0502040204020203" pitchFamily="34" charset="0"/>
              </a:rPr>
              <a:t>Rebuild an application from scratch using native cloud technologies.</a:t>
            </a:r>
          </a:p>
        </p:txBody>
      </p:sp>
      <p:pic>
        <p:nvPicPr>
          <p:cNvPr id="13" name="Image 12">
            <a:extLst>
              <a:ext uri="{FF2B5EF4-FFF2-40B4-BE49-F238E27FC236}">
                <a16:creationId xmlns:a16="http://schemas.microsoft.com/office/drawing/2014/main" id="{469005EF-FFB7-4102-BA7C-5AD9B76ED27D}"/>
              </a:ext>
            </a:extLst>
          </p:cNvPr>
          <p:cNvPicPr>
            <a:picLocks noChangeAspect="1"/>
          </p:cNvPicPr>
          <p:nvPr/>
        </p:nvPicPr>
        <p:blipFill>
          <a:blip r:embed="rId3"/>
          <a:stretch>
            <a:fillRect/>
          </a:stretch>
        </p:blipFill>
        <p:spPr>
          <a:xfrm>
            <a:off x="1315068" y="3176888"/>
            <a:ext cx="1066445" cy="1066445"/>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63666AA8-9D3A-4C91-B918-DBBE212B40DA}"/>
              </a:ext>
            </a:extLst>
          </p:cNvPr>
          <p:cNvPicPr>
            <a:picLocks noChangeAspect="1"/>
          </p:cNvPicPr>
          <p:nvPr/>
        </p:nvPicPr>
        <p:blipFill>
          <a:blip r:embed="rId4"/>
          <a:stretch>
            <a:fillRect/>
          </a:stretch>
        </p:blipFill>
        <p:spPr>
          <a:xfrm>
            <a:off x="4133133" y="3206933"/>
            <a:ext cx="1066446" cy="1066446"/>
          </a:xfrm>
          <a:prstGeom prst="rect">
            <a:avLst/>
          </a:prstGeom>
        </p:spPr>
      </p:pic>
      <p:pic>
        <p:nvPicPr>
          <p:cNvPr id="15" name="Image 14">
            <a:extLst>
              <a:ext uri="{FF2B5EF4-FFF2-40B4-BE49-F238E27FC236}">
                <a16:creationId xmlns:a16="http://schemas.microsoft.com/office/drawing/2014/main" id="{FD8FC0A8-B7AC-47D9-8412-EB2632AD5B29}"/>
              </a:ext>
            </a:extLst>
          </p:cNvPr>
          <p:cNvPicPr>
            <a:picLocks noChangeAspect="1"/>
          </p:cNvPicPr>
          <p:nvPr/>
        </p:nvPicPr>
        <p:blipFill>
          <a:blip r:embed="rId5"/>
          <a:stretch>
            <a:fillRect/>
          </a:stretch>
        </p:blipFill>
        <p:spPr>
          <a:xfrm flipH="1">
            <a:off x="7046510" y="3176886"/>
            <a:ext cx="1066446" cy="1066446"/>
          </a:xfrm>
          <a:prstGeom prst="rect">
            <a:avLst/>
          </a:prstGeom>
        </p:spPr>
      </p:pic>
      <p:pic>
        <p:nvPicPr>
          <p:cNvPr id="16" name="Image 15">
            <a:extLst>
              <a:ext uri="{FF2B5EF4-FFF2-40B4-BE49-F238E27FC236}">
                <a16:creationId xmlns:a16="http://schemas.microsoft.com/office/drawing/2014/main" id="{48249C68-75DF-4988-8E2B-AC3FD030D744}"/>
              </a:ext>
            </a:extLst>
          </p:cNvPr>
          <p:cNvPicPr>
            <a:picLocks noChangeAspect="1"/>
          </p:cNvPicPr>
          <p:nvPr/>
        </p:nvPicPr>
        <p:blipFill>
          <a:blip r:embed="rId6"/>
          <a:stretch>
            <a:fillRect/>
          </a:stretch>
        </p:blipFill>
        <p:spPr>
          <a:xfrm>
            <a:off x="9610144" y="3141755"/>
            <a:ext cx="1117385" cy="1117385"/>
          </a:xfrm>
          <a:prstGeom prst="rect">
            <a:avLst/>
          </a:prstGeom>
        </p:spPr>
      </p:pic>
      <p:grpSp>
        <p:nvGrpSpPr>
          <p:cNvPr id="2" name="Groupe 1">
            <a:extLst>
              <a:ext uri="{FF2B5EF4-FFF2-40B4-BE49-F238E27FC236}">
                <a16:creationId xmlns:a16="http://schemas.microsoft.com/office/drawing/2014/main" id="{87D6B8DD-5A39-4A22-983C-312A32E68CE0}"/>
              </a:ext>
            </a:extLst>
          </p:cNvPr>
          <p:cNvGrpSpPr/>
          <p:nvPr/>
        </p:nvGrpSpPr>
        <p:grpSpPr>
          <a:xfrm>
            <a:off x="266921" y="1126119"/>
            <a:ext cx="11424186" cy="1419340"/>
            <a:chOff x="644543" y="5173661"/>
            <a:chExt cx="11653265" cy="1447801"/>
          </a:xfrm>
        </p:grpSpPr>
        <p:grpSp>
          <p:nvGrpSpPr>
            <p:cNvPr id="17" name="Groupe 16">
              <a:extLst>
                <a:ext uri="{FF2B5EF4-FFF2-40B4-BE49-F238E27FC236}">
                  <a16:creationId xmlns:a16="http://schemas.microsoft.com/office/drawing/2014/main" id="{5FF10449-3108-4A1C-8B62-640C3B4BBE14}"/>
                </a:ext>
              </a:extLst>
            </p:cNvPr>
            <p:cNvGrpSpPr/>
            <p:nvPr/>
          </p:nvGrpSpPr>
          <p:grpSpPr>
            <a:xfrm>
              <a:off x="644543" y="5328393"/>
              <a:ext cx="11653265" cy="1160383"/>
              <a:chOff x="180824" y="4158107"/>
              <a:chExt cx="11260806" cy="1160383"/>
            </a:xfrm>
            <a:scene3d>
              <a:camera prst="orthographicFront">
                <a:rot lat="0" lon="0" rev="0"/>
              </a:camera>
              <a:lightRig rig="balanced" dir="t">
                <a:rot lat="0" lon="0" rev="8700000"/>
              </a:lightRig>
            </a:scene3d>
          </p:grpSpPr>
          <p:sp>
            <p:nvSpPr>
              <p:cNvPr id="18" name="Rectangle 17">
                <a:extLst>
                  <a:ext uri="{FF2B5EF4-FFF2-40B4-BE49-F238E27FC236}">
                    <a16:creationId xmlns:a16="http://schemas.microsoft.com/office/drawing/2014/main" id="{AABE6EFA-A68A-409C-BDB8-C424B226D217}"/>
                  </a:ext>
                </a:extLst>
              </p:cNvPr>
              <p:cNvSpPr/>
              <p:nvPr/>
            </p:nvSpPr>
            <p:spPr bwMode="auto">
              <a:xfrm>
                <a:off x="180824" y="4158107"/>
                <a:ext cx="10744200" cy="1143000"/>
              </a:xfrm>
              <a:prstGeom prst="rect">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9" name="Organigramme : Connecteur 18">
                <a:extLst>
                  <a:ext uri="{FF2B5EF4-FFF2-40B4-BE49-F238E27FC236}">
                    <a16:creationId xmlns:a16="http://schemas.microsoft.com/office/drawing/2014/main" id="{1381AC2C-04B7-4732-A57F-50E18B4AC1A2}"/>
                  </a:ext>
                </a:extLst>
              </p:cNvPr>
              <p:cNvSpPr/>
              <p:nvPr/>
            </p:nvSpPr>
            <p:spPr bwMode="auto">
              <a:xfrm>
                <a:off x="10298630" y="4175490"/>
                <a:ext cx="1143000" cy="1143000"/>
              </a:xfrm>
              <a:prstGeom prst="flowChartConnector">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sp>
          <p:nvSpPr>
            <p:cNvPr id="20" name="Rectangle 19">
              <a:extLst>
                <a:ext uri="{FF2B5EF4-FFF2-40B4-BE49-F238E27FC236}">
                  <a16:creationId xmlns:a16="http://schemas.microsoft.com/office/drawing/2014/main" id="{6B214727-17C9-4AF4-8B3A-BDDE6DC2A8B0}"/>
                </a:ext>
              </a:extLst>
            </p:cNvPr>
            <p:cNvSpPr/>
            <p:nvPr/>
          </p:nvSpPr>
          <p:spPr bwMode="auto">
            <a:xfrm rot="16200000">
              <a:off x="201550" y="5791585"/>
              <a:ext cx="1447800" cy="211952"/>
            </a:xfrm>
            <a:prstGeom prst="rect">
              <a:avLst/>
            </a:prstGeom>
            <a:solidFill>
              <a:srgbClr val="AEAEA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568" b="1" dirty="0">
                  <a:solidFill>
                    <a:schemeClr val="tx1"/>
                  </a:solidFill>
                </a:rPr>
                <a:t>On-premises</a:t>
              </a:r>
            </a:p>
          </p:txBody>
        </p:sp>
        <p:sp>
          <p:nvSpPr>
            <p:cNvPr id="21" name="Rectangle 20">
              <a:extLst>
                <a:ext uri="{FF2B5EF4-FFF2-40B4-BE49-F238E27FC236}">
                  <a16:creationId xmlns:a16="http://schemas.microsoft.com/office/drawing/2014/main" id="{011BF29C-106A-477C-BAAF-4DD28C30E349}"/>
                </a:ext>
              </a:extLst>
            </p:cNvPr>
            <p:cNvSpPr/>
            <p:nvPr/>
          </p:nvSpPr>
          <p:spPr bwMode="auto">
            <a:xfrm>
              <a:off x="1265237" y="5173661"/>
              <a:ext cx="1447800" cy="1447801"/>
            </a:xfrm>
            <a:prstGeom prst="rect">
              <a:avLst/>
            </a:prstGeom>
            <a:solidFill>
              <a:srgbClr val="E9E9E9"/>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372" b="1" dirty="0">
                  <a:solidFill>
                    <a:schemeClr val="tx1"/>
                  </a:solidFill>
                </a:rPr>
                <a:t>Applications</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Data and AI</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Infrastructure</a:t>
              </a:r>
              <a:endParaRPr lang="en-CA" sz="1372" b="1" dirty="0">
                <a:solidFill>
                  <a:schemeClr val="tx1"/>
                </a:solidFill>
              </a:endParaRPr>
            </a:p>
          </p:txBody>
        </p:sp>
        <p:sp>
          <p:nvSpPr>
            <p:cNvPr id="22" name="Rectangle 21">
              <a:extLst>
                <a:ext uri="{FF2B5EF4-FFF2-40B4-BE49-F238E27FC236}">
                  <a16:creationId xmlns:a16="http://schemas.microsoft.com/office/drawing/2014/main" id="{5B2BD915-9798-464E-9E08-4C3575E4117D}"/>
                </a:ext>
              </a:extLst>
            </p:cNvPr>
            <p:cNvSpPr/>
            <p:nvPr/>
          </p:nvSpPr>
          <p:spPr bwMode="auto">
            <a:xfrm>
              <a:off x="2713037" y="5620376"/>
              <a:ext cx="4779073"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Migration &amp; Modernisation</a:t>
              </a:r>
            </a:p>
            <a:p>
              <a:pPr algn="ctr" defTabSz="914102" fontAlgn="base">
                <a:spcBef>
                  <a:spcPct val="0"/>
                </a:spcBef>
                <a:spcAft>
                  <a:spcPct val="0"/>
                </a:spcAft>
              </a:pPr>
              <a:r>
                <a:rPr lang="en-CA" sz="1730" b="1" dirty="0">
                  <a:gradFill>
                    <a:gsLst>
                      <a:gs pos="40075">
                        <a:srgbClr val="FFFFFF"/>
                      </a:gs>
                      <a:gs pos="30000">
                        <a:srgbClr val="FFFFFF"/>
                      </a:gs>
                    </a:gsLst>
                    <a:lin ang="5400000" scaled="0"/>
                  </a:gradFill>
                </a:rPr>
                <a:t>Re-Host / Refactor / Rearchitect</a:t>
              </a:r>
            </a:p>
          </p:txBody>
        </p:sp>
        <p:sp>
          <p:nvSpPr>
            <p:cNvPr id="23" name="Rectangle 22">
              <a:extLst>
                <a:ext uri="{FF2B5EF4-FFF2-40B4-BE49-F238E27FC236}">
                  <a16:creationId xmlns:a16="http://schemas.microsoft.com/office/drawing/2014/main" id="{0EE3E949-9C7E-4828-9CF0-C7480D7DCFCA}"/>
                </a:ext>
              </a:extLst>
            </p:cNvPr>
            <p:cNvSpPr/>
            <p:nvPr/>
          </p:nvSpPr>
          <p:spPr bwMode="auto">
            <a:xfrm>
              <a:off x="7492110" y="5620376"/>
              <a:ext cx="2698465"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Cloud – Native</a:t>
              </a:r>
            </a:p>
            <a:p>
              <a:pPr algn="ctr" defTabSz="914102" fontAlgn="base">
                <a:spcBef>
                  <a:spcPct val="0"/>
                </a:spcBef>
                <a:spcAft>
                  <a:spcPct val="0"/>
                </a:spcAft>
              </a:pPr>
              <a:r>
                <a:rPr lang="en-CA" sz="1730" b="1" dirty="0">
                  <a:gradFill>
                    <a:gsLst>
                      <a:gs pos="40075">
                        <a:srgbClr val="FFFFFF"/>
                      </a:gs>
                      <a:gs pos="30000">
                        <a:srgbClr val="FFFFFF"/>
                      </a:gs>
                    </a:gsLst>
                    <a:lin ang="5400000" scaled="0"/>
                  </a:gradFill>
                </a:rPr>
                <a:t>Rebuild / New</a:t>
              </a:r>
            </a:p>
          </p:txBody>
        </p:sp>
        <p:sp>
          <p:nvSpPr>
            <p:cNvPr id="24" name="Rectangle 23">
              <a:extLst>
                <a:ext uri="{FF2B5EF4-FFF2-40B4-BE49-F238E27FC236}">
                  <a16:creationId xmlns:a16="http://schemas.microsoft.com/office/drawing/2014/main" id="{297C9A53-6C82-48F6-BFCB-0471563D6D28}"/>
                </a:ext>
              </a:extLst>
            </p:cNvPr>
            <p:cNvSpPr/>
            <p:nvPr/>
          </p:nvSpPr>
          <p:spPr bwMode="auto">
            <a:xfrm>
              <a:off x="10212115" y="5620376"/>
              <a:ext cx="1627408"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SaaS</a:t>
              </a:r>
            </a:p>
            <a:p>
              <a:pPr algn="ctr" defTabSz="914102" fontAlgn="base">
                <a:spcBef>
                  <a:spcPct val="0"/>
                </a:spcBef>
                <a:spcAft>
                  <a:spcPct val="0"/>
                </a:spcAft>
              </a:pPr>
              <a:r>
                <a:rPr lang="fr-CA" sz="1961" b="1" dirty="0">
                  <a:gradFill>
                    <a:gsLst>
                      <a:gs pos="40075">
                        <a:srgbClr val="FFFFFF"/>
                      </a:gs>
                      <a:gs pos="30000">
                        <a:srgbClr val="FFFFFF"/>
                      </a:gs>
                    </a:gsLst>
                    <a:lin ang="5400000" scaled="0"/>
                  </a:gradFill>
                </a:rPr>
                <a:t>Replace</a:t>
              </a:r>
              <a:endParaRPr lang="en-CA" sz="1961" b="1" dirty="0">
                <a:gradFill>
                  <a:gsLst>
                    <a:gs pos="40075">
                      <a:srgbClr val="FFFFFF"/>
                    </a:gs>
                    <a:gs pos="30000">
                      <a:srgbClr val="FFFFFF"/>
                    </a:gs>
                  </a:gsLst>
                  <a:lin ang="5400000" scaled="0"/>
                </a:gradFill>
              </a:endParaRPr>
            </a:p>
          </p:txBody>
        </p:sp>
      </p:grpSp>
      <p:sp>
        <p:nvSpPr>
          <p:cNvPr id="25" name="Rectangle 24">
            <a:extLst>
              <a:ext uri="{FF2B5EF4-FFF2-40B4-BE49-F238E27FC236}">
                <a16:creationId xmlns:a16="http://schemas.microsoft.com/office/drawing/2014/main" id="{71F398D4-AE76-4F73-A3C0-639CC2EF2CF6}"/>
              </a:ext>
            </a:extLst>
          </p:cNvPr>
          <p:cNvSpPr/>
          <p:nvPr/>
        </p:nvSpPr>
        <p:spPr>
          <a:xfrm>
            <a:off x="3868155" y="2693418"/>
            <a:ext cx="4371646" cy="358560"/>
          </a:xfrm>
          <a:prstGeom prst="rect">
            <a:avLst/>
          </a:prstGeom>
        </p:spPr>
        <p:txBody>
          <a:bodyPr wrap="none">
            <a:spAutoFit/>
          </a:bodyPr>
          <a:lstStyle/>
          <a:p>
            <a:r>
              <a:rPr lang="en-US" sz="1730" b="1" dirty="0"/>
              <a:t>DevOps: deliver faster and more reliably</a:t>
            </a:r>
            <a:endParaRPr lang="fr-CA" sz="1730" b="1" dirty="0"/>
          </a:p>
        </p:txBody>
      </p:sp>
      <p:sp>
        <p:nvSpPr>
          <p:cNvPr id="26" name="Accolade ouvrante 25">
            <a:extLst>
              <a:ext uri="{FF2B5EF4-FFF2-40B4-BE49-F238E27FC236}">
                <a16:creationId xmlns:a16="http://schemas.microsoft.com/office/drawing/2014/main" id="{D1992320-B19D-4696-92E1-D4F25228382D}"/>
              </a:ext>
            </a:extLst>
          </p:cNvPr>
          <p:cNvSpPr/>
          <p:nvPr/>
        </p:nvSpPr>
        <p:spPr>
          <a:xfrm rot="16200000">
            <a:off x="6534941" y="-1741824"/>
            <a:ext cx="466798" cy="8574567"/>
          </a:xfrm>
          <a:prstGeom prst="leftBrace">
            <a:avLst>
              <a:gd name="adj1" fmla="val 8333"/>
              <a:gd name="adj2" fmla="val 50283"/>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1730"/>
          </a:p>
        </p:txBody>
      </p:sp>
    </p:spTree>
    <p:extLst>
      <p:ext uri="{BB962C8B-B14F-4D97-AF65-F5344CB8AC3E}">
        <p14:creationId xmlns:p14="http://schemas.microsoft.com/office/powerpoint/2010/main" val="2984712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205" descr="An overview of all the services offered by Azurte">
            <a:extLst>
              <a:ext uri="{FF2B5EF4-FFF2-40B4-BE49-F238E27FC236}">
                <a16:creationId xmlns:a16="http://schemas.microsoft.com/office/drawing/2014/main" id="{A7876A02-A735-47D8-8E71-E7E73A25FEF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22" b="97875" l="9983" r="89673">
                        <a14:foregroundMark x1="41824" y1="3579" x2="49139" y2="8725"/>
                        <a14:foregroundMark x1="49139" y1="8725" x2="53356" y2="16219"/>
                        <a14:foregroundMark x1="53356" y1="16219" x2="57745" y2="20022"/>
                        <a14:foregroundMark x1="49053" y1="8725" x2="50602" y2="10179"/>
                        <a14:foregroundMark x1="47074" y1="5145" x2="49312" y2="7942"/>
                        <a14:foregroundMark x1="46472" y1="6488" x2="25990" y2="31208"/>
                        <a14:foregroundMark x1="25990" y1="31208" x2="24182" y2="42394"/>
                        <a14:foregroundMark x1="24182" y1="42394" x2="26248" y2="51454"/>
                        <a14:foregroundMark x1="26248" y1="51454" x2="38382" y2="61186"/>
                        <a14:foregroundMark x1="38382" y1="61186" x2="39845" y2="38479"/>
                        <a14:foregroundMark x1="39845" y1="38479" x2="39673" y2="40828"/>
                        <a14:foregroundMark x1="40620" y1="16890" x2="33133" y2="26734"/>
                        <a14:foregroundMark x1="38296" y1="15772" x2="34165" y2="21365"/>
                        <a14:foregroundMark x1="40103" y1="12975" x2="28399" y2="22260"/>
                        <a14:foregroundMark x1="38554" y1="8613" x2="23752" y2="21924"/>
                        <a14:foregroundMark x1="34165" y1="10850" x2="16351" y2="38255"/>
                        <a14:foregroundMark x1="16351" y1="38255" x2="16007" y2="50336"/>
                        <a14:foregroundMark x1="16007" y1="50336" x2="20740" y2="57942"/>
                        <a14:foregroundMark x1="20740" y1="57942" x2="24182" y2="60738"/>
                        <a14:foregroundMark x1="19707" y1="28300" x2="15060" y2="36353"/>
                        <a14:foregroundMark x1="15060" y1="36353" x2="12823" y2="46868"/>
                        <a14:foregroundMark x1="12823" y1="46868" x2="16523" y2="56152"/>
                        <a14:foregroundMark x1="16523" y1="56152" x2="21601" y2="62416"/>
                        <a14:foregroundMark x1="21601" y1="62416" x2="24355" y2="62975"/>
                        <a14:foregroundMark x1="15921" y1="30425" x2="11532" y2="38926"/>
                        <a14:foregroundMark x1="11532" y1="38926" x2="12134" y2="49776"/>
                        <a14:foregroundMark x1="12134" y1="49776" x2="17298" y2="62864"/>
                        <a14:foregroundMark x1="25818" y1="52685" x2="30981" y2="60962"/>
                        <a14:foregroundMark x1="30981" y1="60962" x2="34337" y2="62752"/>
                        <a14:foregroundMark x1="34854" y1="63758" x2="38812" y2="64541"/>
                        <a14:foregroundMark x1="40448" y1="39933" x2="40361" y2="59732"/>
                        <a14:foregroundMark x1="31497" y1="43736" x2="37091" y2="38591"/>
                        <a14:foregroundMark x1="37091" y1="38591" x2="46127" y2="40604"/>
                        <a14:foregroundMark x1="46127" y1="40604" x2="30895" y2="43624"/>
                        <a14:foregroundMark x1="38382" y1="36353" x2="45181" y2="37472"/>
                        <a14:foregroundMark x1="45181" y1="37472" x2="50258" y2="44407"/>
                        <a14:foregroundMark x1="50258" y1="44407" x2="41308" y2="41275"/>
                        <a14:foregroundMark x1="41308" y1="41275" x2="37091" y2="36242"/>
                        <a14:foregroundMark x1="41738" y1="90380" x2="49225" y2="91387"/>
                        <a14:foregroundMark x1="49225" y1="91387" x2="51205" y2="88926"/>
                        <a14:foregroundMark x1="45955" y1="95526" x2="47074" y2="97875"/>
                        <a14:foregroundMark x1="47504" y1="4922" x2="49225" y2="7606"/>
                        <a14:foregroundMark x1="47762" y1="5034" x2="49570" y2="7159"/>
                        <a14:foregroundMark x1="47762" y1="5034" x2="49398" y2="7047"/>
                      </a14:backgroundRemoval>
                    </a14:imgEffect>
                  </a14:imgLayer>
                </a14:imgProps>
              </a:ext>
            </a:extLst>
          </a:blip>
          <a:stretch>
            <a:fillRect/>
          </a:stretch>
        </p:blipFill>
        <p:spPr>
          <a:xfrm>
            <a:off x="303390" y="3801137"/>
            <a:ext cx="280752" cy="216000"/>
          </a:xfrm>
          <a:prstGeom prst="rect">
            <a:avLst/>
          </a:prstGeom>
        </p:spPr>
      </p:pic>
      <p:sp>
        <p:nvSpPr>
          <p:cNvPr id="3" name="Rectangle 30" descr="An overview of all the services offered by Azurte">
            <a:extLst>
              <a:ext uri="{FF2B5EF4-FFF2-40B4-BE49-F238E27FC236}">
                <a16:creationId xmlns:a16="http://schemas.microsoft.com/office/drawing/2014/main" id="{4B2164CA-7A81-4CCC-B98D-A908AC5568DD}"/>
              </a:ext>
            </a:extLst>
          </p:cNvPr>
          <p:cNvSpPr/>
          <p:nvPr/>
        </p:nvSpPr>
        <p:spPr bwMode="auto">
          <a:xfrm>
            <a:off x="1556236" y="1365318"/>
            <a:ext cx="256434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4" name="Rectangle 30" descr="An overview of all the services offered by Azurte">
            <a:extLst>
              <a:ext uri="{FF2B5EF4-FFF2-40B4-BE49-F238E27FC236}">
                <a16:creationId xmlns:a16="http://schemas.microsoft.com/office/drawing/2014/main" id="{058602BB-2443-4EE0-8D42-67B1D0BC8701}"/>
              </a:ext>
            </a:extLst>
          </p:cNvPr>
          <p:cNvSpPr/>
          <p:nvPr/>
        </p:nvSpPr>
        <p:spPr bwMode="auto">
          <a:xfrm>
            <a:off x="1556221" y="2383358"/>
            <a:ext cx="2563200" cy="1036724"/>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5" name="Rectangle 30" descr="An overview of all the services offered by Azurte">
            <a:extLst>
              <a:ext uri="{FF2B5EF4-FFF2-40B4-BE49-F238E27FC236}">
                <a16:creationId xmlns:a16="http://schemas.microsoft.com/office/drawing/2014/main" id="{2CE7A04A-A4B0-4D78-A9E9-4D67143E5E9D}"/>
              </a:ext>
            </a:extLst>
          </p:cNvPr>
          <p:cNvSpPr/>
          <p:nvPr/>
        </p:nvSpPr>
        <p:spPr bwMode="auto">
          <a:xfrm>
            <a:off x="1553541" y="3426580"/>
            <a:ext cx="2574488" cy="1271677"/>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6" name="Rectangle 30" descr="An overview of all the services offered by Azurte">
            <a:extLst>
              <a:ext uri="{FF2B5EF4-FFF2-40B4-BE49-F238E27FC236}">
                <a16:creationId xmlns:a16="http://schemas.microsoft.com/office/drawing/2014/main" id="{CD5EA81D-68E4-4AFC-985D-B8096DECD27C}"/>
              </a:ext>
            </a:extLst>
          </p:cNvPr>
          <p:cNvSpPr/>
          <p:nvPr/>
        </p:nvSpPr>
        <p:spPr bwMode="auto">
          <a:xfrm>
            <a:off x="4126643" y="1365318"/>
            <a:ext cx="393138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 name="Rectangle 30" descr="An overview of all the services offered by Azurte">
            <a:extLst>
              <a:ext uri="{FF2B5EF4-FFF2-40B4-BE49-F238E27FC236}">
                <a16:creationId xmlns:a16="http://schemas.microsoft.com/office/drawing/2014/main" id="{B622C890-9DE7-4474-B3C0-96F7BBBA66E6}"/>
              </a:ext>
            </a:extLst>
          </p:cNvPr>
          <p:cNvSpPr/>
          <p:nvPr/>
        </p:nvSpPr>
        <p:spPr bwMode="auto">
          <a:xfrm>
            <a:off x="4134480" y="2369448"/>
            <a:ext cx="1296144" cy="2335085"/>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 name="Rectangle 30" descr="An overview of all the services offered by Azurte">
            <a:extLst>
              <a:ext uri="{FF2B5EF4-FFF2-40B4-BE49-F238E27FC236}">
                <a16:creationId xmlns:a16="http://schemas.microsoft.com/office/drawing/2014/main" id="{9CDC5952-9BE8-4626-B1A4-2F6F6D662E33}"/>
              </a:ext>
            </a:extLst>
          </p:cNvPr>
          <p:cNvSpPr/>
          <p:nvPr/>
        </p:nvSpPr>
        <p:spPr bwMode="auto">
          <a:xfrm>
            <a:off x="5433091" y="2369448"/>
            <a:ext cx="1307319"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 name="Rectangle 30" descr="An overview of all the services offered by Azurte">
            <a:extLst>
              <a:ext uri="{FF2B5EF4-FFF2-40B4-BE49-F238E27FC236}">
                <a16:creationId xmlns:a16="http://schemas.microsoft.com/office/drawing/2014/main" id="{2AE37800-12FA-4E15-A049-0A5A4F460207}"/>
              </a:ext>
            </a:extLst>
          </p:cNvPr>
          <p:cNvSpPr/>
          <p:nvPr/>
        </p:nvSpPr>
        <p:spPr bwMode="auto">
          <a:xfrm>
            <a:off x="6745559" y="2369448"/>
            <a:ext cx="1292213"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0" name="Rectangle 30" descr="An overview of all the services offered by Azurte">
            <a:extLst>
              <a:ext uri="{FF2B5EF4-FFF2-40B4-BE49-F238E27FC236}">
                <a16:creationId xmlns:a16="http://schemas.microsoft.com/office/drawing/2014/main" id="{645B72F3-5E40-44A5-97FC-24EA3826BEE2}"/>
              </a:ext>
            </a:extLst>
          </p:cNvPr>
          <p:cNvSpPr/>
          <p:nvPr/>
        </p:nvSpPr>
        <p:spPr bwMode="auto">
          <a:xfrm>
            <a:off x="8051338" y="1365318"/>
            <a:ext cx="2558604"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1" name="Rectangle 30" descr="An overview of all the services offered by Azurte">
            <a:extLst>
              <a:ext uri="{FF2B5EF4-FFF2-40B4-BE49-F238E27FC236}">
                <a16:creationId xmlns:a16="http://schemas.microsoft.com/office/drawing/2014/main" id="{ECF774F1-1C87-45B1-AB0E-A89BE3914B25}"/>
              </a:ext>
            </a:extLst>
          </p:cNvPr>
          <p:cNvSpPr/>
          <p:nvPr/>
        </p:nvSpPr>
        <p:spPr bwMode="auto">
          <a:xfrm>
            <a:off x="8047426" y="2369448"/>
            <a:ext cx="2550001" cy="23184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2" name="Rectangle 30" descr="An overview of all the services offered by Azurte">
            <a:extLst>
              <a:ext uri="{FF2B5EF4-FFF2-40B4-BE49-F238E27FC236}">
                <a16:creationId xmlns:a16="http://schemas.microsoft.com/office/drawing/2014/main" id="{927A6632-06F1-4F6D-8BDC-A9BCB93DB7C6}"/>
              </a:ext>
            </a:extLst>
          </p:cNvPr>
          <p:cNvSpPr/>
          <p:nvPr/>
        </p:nvSpPr>
        <p:spPr bwMode="auto">
          <a:xfrm>
            <a:off x="2378887" y="5015692"/>
            <a:ext cx="2201360" cy="717520"/>
          </a:xfrm>
          <a:prstGeom prst="rect">
            <a:avLst/>
          </a:prstGeom>
          <a:solidFill>
            <a:schemeClr val="accent6">
              <a:lumMod val="20000"/>
              <a:lumOff val="80000"/>
              <a:alpha val="8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3" name="Rectangle 30" descr="An overview of all the services offered by Azurte">
            <a:extLst>
              <a:ext uri="{FF2B5EF4-FFF2-40B4-BE49-F238E27FC236}">
                <a16:creationId xmlns:a16="http://schemas.microsoft.com/office/drawing/2014/main" id="{70E90B43-FF4E-4F77-B0E4-D369FF005F9E}"/>
              </a:ext>
            </a:extLst>
          </p:cNvPr>
          <p:cNvSpPr/>
          <p:nvPr/>
        </p:nvSpPr>
        <p:spPr bwMode="auto">
          <a:xfrm>
            <a:off x="4580249" y="5023789"/>
            <a:ext cx="7409649" cy="717520"/>
          </a:xfrm>
          <a:prstGeom prst="rect">
            <a:avLst/>
          </a:prstGeom>
          <a:solidFill>
            <a:schemeClr val="accent6">
              <a:lumMod val="20000"/>
              <a:lumOff val="80000"/>
              <a:alpha val="7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4" name="Rectangle 30" descr="An overview of all the services offered by Azurte">
            <a:extLst>
              <a:ext uri="{FF2B5EF4-FFF2-40B4-BE49-F238E27FC236}">
                <a16:creationId xmlns:a16="http://schemas.microsoft.com/office/drawing/2014/main" id="{ADF29774-C6C8-4896-B7EB-9AA30382F7FC}"/>
              </a:ext>
            </a:extLst>
          </p:cNvPr>
          <p:cNvSpPr/>
          <p:nvPr/>
        </p:nvSpPr>
        <p:spPr bwMode="auto">
          <a:xfrm>
            <a:off x="193475" y="5011944"/>
            <a:ext cx="2193423" cy="717520"/>
          </a:xfrm>
          <a:prstGeom prst="rect">
            <a:avLst/>
          </a:prstGeom>
          <a:solidFill>
            <a:schemeClr val="accent6">
              <a:lumMod val="20000"/>
              <a:lumOff val="80000"/>
              <a:alpha val="7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5" name="Rectangle 14" descr="An overview of all the services offered by Azurte">
            <a:extLst>
              <a:ext uri="{FF2B5EF4-FFF2-40B4-BE49-F238E27FC236}">
                <a16:creationId xmlns:a16="http://schemas.microsoft.com/office/drawing/2014/main" id="{9A3DD9B0-F5A0-4FD5-9D17-988E46AF66FB}"/>
              </a:ext>
            </a:extLst>
          </p:cNvPr>
          <p:cNvSpPr/>
          <p:nvPr/>
        </p:nvSpPr>
        <p:spPr bwMode="auto">
          <a:xfrm>
            <a:off x="0" y="5788770"/>
            <a:ext cx="12192000" cy="1069231"/>
          </a:xfrm>
          <a:prstGeom prst="rect">
            <a:avLst/>
          </a:prstGeom>
          <a:solidFill>
            <a:schemeClr val="bg1">
              <a:lumMod val="8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42807" tIns="72835"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lumMod val="85000"/>
                    <a:lumOff val="1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Datacenter Infrastructure</a:t>
            </a:r>
          </a:p>
        </p:txBody>
      </p:sp>
      <p:pic>
        <p:nvPicPr>
          <p:cNvPr id="16" name="Picture 15" descr="An overview of all the services offered by Azurte">
            <a:extLst>
              <a:ext uri="{FF2B5EF4-FFF2-40B4-BE49-F238E27FC236}">
                <a16:creationId xmlns:a16="http://schemas.microsoft.com/office/drawing/2014/main" id="{EA5C9E6B-E52A-4BAB-AA5D-500D4C423B35}"/>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36377" y="6162909"/>
            <a:ext cx="621523" cy="621523"/>
          </a:xfrm>
          <a:prstGeom prst="rect">
            <a:avLst/>
          </a:prstGeom>
        </p:spPr>
      </p:pic>
      <p:pic>
        <p:nvPicPr>
          <p:cNvPr id="17" name="Picture 16" descr="An overview of all the services offered by Azurte">
            <a:extLst>
              <a:ext uri="{FF2B5EF4-FFF2-40B4-BE49-F238E27FC236}">
                <a16:creationId xmlns:a16="http://schemas.microsoft.com/office/drawing/2014/main" id="{1FA6ACF1-EDBF-41CE-B059-EC4F2C15A83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77829" y="6162909"/>
            <a:ext cx="621523" cy="621523"/>
          </a:xfrm>
          <a:prstGeom prst="rect">
            <a:avLst/>
          </a:prstGeom>
        </p:spPr>
      </p:pic>
      <p:pic>
        <p:nvPicPr>
          <p:cNvPr id="18" name="Picture 17" descr="An overview of all the services offered by Azurte">
            <a:extLst>
              <a:ext uri="{FF2B5EF4-FFF2-40B4-BE49-F238E27FC236}">
                <a16:creationId xmlns:a16="http://schemas.microsoft.com/office/drawing/2014/main" id="{A461CF35-EC7A-419D-8E7E-2774DE027022}"/>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19281" y="6162909"/>
            <a:ext cx="621523" cy="621523"/>
          </a:xfrm>
          <a:prstGeom prst="rect">
            <a:avLst/>
          </a:prstGeom>
        </p:spPr>
      </p:pic>
      <p:pic>
        <p:nvPicPr>
          <p:cNvPr id="19" name="Picture 18" descr="An overview of all the services offered by Azurte">
            <a:extLst>
              <a:ext uri="{FF2B5EF4-FFF2-40B4-BE49-F238E27FC236}">
                <a16:creationId xmlns:a16="http://schemas.microsoft.com/office/drawing/2014/main" id="{3AF3AD53-348D-49CC-85E4-F4FECF53C7C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7017" y="6162909"/>
            <a:ext cx="621523" cy="621523"/>
          </a:xfrm>
          <a:prstGeom prst="rect">
            <a:avLst/>
          </a:prstGeom>
        </p:spPr>
      </p:pic>
      <p:pic>
        <p:nvPicPr>
          <p:cNvPr id="20" name="Picture 19" descr="An overview of all the services offered by Azurte">
            <a:extLst>
              <a:ext uri="{FF2B5EF4-FFF2-40B4-BE49-F238E27FC236}">
                <a16:creationId xmlns:a16="http://schemas.microsoft.com/office/drawing/2014/main" id="{DFAE15C7-E638-49D0-9876-616759C3E479}"/>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98469" y="6162909"/>
            <a:ext cx="621523" cy="621523"/>
          </a:xfrm>
          <a:prstGeom prst="rect">
            <a:avLst/>
          </a:prstGeom>
        </p:spPr>
      </p:pic>
      <p:pic>
        <p:nvPicPr>
          <p:cNvPr id="21" name="Picture 20" descr="An overview of all the services offered by Azurte">
            <a:extLst>
              <a:ext uri="{FF2B5EF4-FFF2-40B4-BE49-F238E27FC236}">
                <a16:creationId xmlns:a16="http://schemas.microsoft.com/office/drawing/2014/main" id="{A8BB1CB4-83DC-4FD4-8B59-3CAD17342A25}"/>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9921" y="6162909"/>
            <a:ext cx="621523" cy="621523"/>
          </a:xfrm>
          <a:prstGeom prst="rect">
            <a:avLst/>
          </a:prstGeom>
        </p:spPr>
      </p:pic>
      <p:pic>
        <p:nvPicPr>
          <p:cNvPr id="22" name="Picture 21" descr="An overview of all the services offered by Azurte">
            <a:extLst>
              <a:ext uri="{FF2B5EF4-FFF2-40B4-BE49-F238E27FC236}">
                <a16:creationId xmlns:a16="http://schemas.microsoft.com/office/drawing/2014/main" id="{D7D76993-1594-4780-A26C-E9D722996333}"/>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1372" y="6162909"/>
            <a:ext cx="621523" cy="621523"/>
          </a:xfrm>
          <a:prstGeom prst="rect">
            <a:avLst/>
          </a:prstGeom>
        </p:spPr>
      </p:pic>
      <p:pic>
        <p:nvPicPr>
          <p:cNvPr id="23" name="Picture 22" descr="An overview of all the services offered by Azurte">
            <a:extLst>
              <a:ext uri="{FF2B5EF4-FFF2-40B4-BE49-F238E27FC236}">
                <a16:creationId xmlns:a16="http://schemas.microsoft.com/office/drawing/2014/main" id="{4E5F99CA-5AE5-430B-AEB7-D81C6E3FDA4B}"/>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22824" y="6162909"/>
            <a:ext cx="621523" cy="621523"/>
          </a:xfrm>
          <a:prstGeom prst="rect">
            <a:avLst/>
          </a:prstGeom>
        </p:spPr>
      </p:pic>
      <p:pic>
        <p:nvPicPr>
          <p:cNvPr id="24" name="Picture 23" descr="An overview of all the services offered by Azurte">
            <a:extLst>
              <a:ext uri="{FF2B5EF4-FFF2-40B4-BE49-F238E27FC236}">
                <a16:creationId xmlns:a16="http://schemas.microsoft.com/office/drawing/2014/main" id="{A7DEAA95-2BE5-4175-9F29-B0F9CB4FC0F3}"/>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64273" y="6162909"/>
            <a:ext cx="621523" cy="621523"/>
          </a:xfrm>
          <a:prstGeom prst="rect">
            <a:avLst/>
          </a:prstGeom>
        </p:spPr>
      </p:pic>
      <p:pic>
        <p:nvPicPr>
          <p:cNvPr id="25" name="Picture 24" descr="An overview of all the services offered by Azurte">
            <a:extLst>
              <a:ext uri="{FF2B5EF4-FFF2-40B4-BE49-F238E27FC236}">
                <a16:creationId xmlns:a16="http://schemas.microsoft.com/office/drawing/2014/main" id="{80530FE1-1B48-4C60-B313-39ACC9820C5B}"/>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05725" y="6162909"/>
            <a:ext cx="621523" cy="621523"/>
          </a:xfrm>
          <a:prstGeom prst="rect">
            <a:avLst/>
          </a:prstGeom>
        </p:spPr>
      </p:pic>
      <p:pic>
        <p:nvPicPr>
          <p:cNvPr id="26" name="Picture 25" descr="An overview of all the services offered by Azurte">
            <a:extLst>
              <a:ext uri="{FF2B5EF4-FFF2-40B4-BE49-F238E27FC236}">
                <a16:creationId xmlns:a16="http://schemas.microsoft.com/office/drawing/2014/main" id="{BBFE7F02-6EC1-4C6D-880D-D75DCDB3921C}"/>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47177" y="6162909"/>
            <a:ext cx="621523" cy="621523"/>
          </a:xfrm>
          <a:prstGeom prst="rect">
            <a:avLst/>
          </a:prstGeom>
        </p:spPr>
      </p:pic>
      <p:pic>
        <p:nvPicPr>
          <p:cNvPr id="27" name="Picture 26" descr="An overview of all the services offered by Azurte">
            <a:extLst>
              <a:ext uri="{FF2B5EF4-FFF2-40B4-BE49-F238E27FC236}">
                <a16:creationId xmlns:a16="http://schemas.microsoft.com/office/drawing/2014/main" id="{B2DD4243-D7BD-4FA3-90C0-A86099CAE738}"/>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88628" y="6162909"/>
            <a:ext cx="621523" cy="621523"/>
          </a:xfrm>
          <a:prstGeom prst="rect">
            <a:avLst/>
          </a:prstGeom>
        </p:spPr>
      </p:pic>
      <p:pic>
        <p:nvPicPr>
          <p:cNvPr id="28" name="Picture 27" descr="An overview of all the services offered by Azurte">
            <a:extLst>
              <a:ext uri="{FF2B5EF4-FFF2-40B4-BE49-F238E27FC236}">
                <a16:creationId xmlns:a16="http://schemas.microsoft.com/office/drawing/2014/main" id="{2335BE2A-72BA-43A6-81DB-7F3408244539}"/>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30077" y="6162909"/>
            <a:ext cx="621523" cy="621523"/>
          </a:xfrm>
          <a:prstGeom prst="rect">
            <a:avLst/>
          </a:prstGeom>
        </p:spPr>
      </p:pic>
      <p:pic>
        <p:nvPicPr>
          <p:cNvPr id="29" name="Picture 28" descr="An overview of all the services offered by Azurte">
            <a:extLst>
              <a:ext uri="{FF2B5EF4-FFF2-40B4-BE49-F238E27FC236}">
                <a16:creationId xmlns:a16="http://schemas.microsoft.com/office/drawing/2014/main" id="{347E6945-D5E4-47A8-959A-851599CAA20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71529" y="6162909"/>
            <a:ext cx="621523" cy="621523"/>
          </a:xfrm>
          <a:prstGeom prst="rect">
            <a:avLst/>
          </a:prstGeom>
        </p:spPr>
      </p:pic>
      <p:pic>
        <p:nvPicPr>
          <p:cNvPr id="30" name="Picture 29" descr="An overview of all the services offered by Azurte">
            <a:extLst>
              <a:ext uri="{FF2B5EF4-FFF2-40B4-BE49-F238E27FC236}">
                <a16:creationId xmlns:a16="http://schemas.microsoft.com/office/drawing/2014/main" id="{C61ABE3A-91F0-4D08-B4E8-55B438C92E27}"/>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94928" y="6162909"/>
            <a:ext cx="621523" cy="621523"/>
          </a:xfrm>
          <a:prstGeom prst="rect">
            <a:avLst/>
          </a:prstGeom>
        </p:spPr>
      </p:pic>
      <p:pic>
        <p:nvPicPr>
          <p:cNvPr id="31" name="Picture 59" descr="An overview of all the services offered by Azurte">
            <a:extLst>
              <a:ext uri="{FF2B5EF4-FFF2-40B4-BE49-F238E27FC236}">
                <a16:creationId xmlns:a16="http://schemas.microsoft.com/office/drawing/2014/main" id="{E748FB9E-6939-4592-889A-FB9F1E13B9A2}"/>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473" y="6162909"/>
            <a:ext cx="621523" cy="621523"/>
          </a:xfrm>
          <a:prstGeom prst="rect">
            <a:avLst/>
          </a:prstGeom>
        </p:spPr>
      </p:pic>
      <p:sp>
        <p:nvSpPr>
          <p:cNvPr id="32" name="正方形/長方形 231" descr="An overview of all the services offered by Azurte">
            <a:extLst>
              <a:ext uri="{FF2B5EF4-FFF2-40B4-BE49-F238E27FC236}">
                <a16:creationId xmlns:a16="http://schemas.microsoft.com/office/drawing/2014/main" id="{AEAEF420-8350-446E-A55D-EAA056D0D1FC}"/>
              </a:ext>
            </a:extLst>
          </p:cNvPr>
          <p:cNvSpPr/>
          <p:nvPr/>
        </p:nvSpPr>
        <p:spPr>
          <a:xfrm>
            <a:off x="617550" y="2721548"/>
            <a:ext cx="51488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Backup</a:t>
            </a:r>
          </a:p>
        </p:txBody>
      </p:sp>
      <p:sp>
        <p:nvSpPr>
          <p:cNvPr id="33" name="正方形/長方形 235" descr="An overview of all the services offered by Azurte">
            <a:extLst>
              <a:ext uri="{FF2B5EF4-FFF2-40B4-BE49-F238E27FC236}">
                <a16:creationId xmlns:a16="http://schemas.microsoft.com/office/drawing/2014/main" id="{56BF2DD7-96F6-4A82-A7AE-9ECF2C5B4BDF}"/>
              </a:ext>
            </a:extLst>
          </p:cNvPr>
          <p:cNvSpPr/>
          <p:nvPr/>
        </p:nvSpPr>
        <p:spPr>
          <a:xfrm>
            <a:off x="617551" y="3065111"/>
            <a:ext cx="59503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Site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Recovery</a:t>
            </a:r>
          </a:p>
        </p:txBody>
      </p:sp>
      <p:sp>
        <p:nvSpPr>
          <p:cNvPr id="34" name="正方形/長方形 236" descr="An overview of all the services offered by Azurte">
            <a:extLst>
              <a:ext uri="{FF2B5EF4-FFF2-40B4-BE49-F238E27FC236}">
                <a16:creationId xmlns:a16="http://schemas.microsoft.com/office/drawing/2014/main" id="{5D79B439-C9DC-40A7-90E7-B1869023736C}"/>
              </a:ext>
            </a:extLst>
          </p:cNvPr>
          <p:cNvSpPr/>
          <p:nvPr/>
        </p:nvSpPr>
        <p:spPr>
          <a:xfrm>
            <a:off x="617549" y="1378583"/>
            <a:ext cx="551754"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Monitor</a:t>
            </a:r>
          </a:p>
        </p:txBody>
      </p:sp>
      <p:pic>
        <p:nvPicPr>
          <p:cNvPr id="35" name="グラフィックス 237" descr="An overview of all the services offered by Azurte">
            <a:extLst>
              <a:ext uri="{FF2B5EF4-FFF2-40B4-BE49-F238E27FC236}">
                <a16:creationId xmlns:a16="http://schemas.microsoft.com/office/drawing/2014/main" id="{9CB7EDF3-61DA-47EA-ADB3-412CC79BE0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7284" y="1428148"/>
            <a:ext cx="240000" cy="240000"/>
          </a:xfrm>
          <a:prstGeom prst="rect">
            <a:avLst/>
          </a:prstGeom>
        </p:spPr>
      </p:pic>
      <p:pic>
        <p:nvPicPr>
          <p:cNvPr id="36" name="グラフィックス 239" descr="An overview of all the services offered by Azurte">
            <a:extLst>
              <a:ext uri="{FF2B5EF4-FFF2-40B4-BE49-F238E27FC236}">
                <a16:creationId xmlns:a16="http://schemas.microsoft.com/office/drawing/2014/main" id="{AA04EC99-F0D3-4E49-90DF-A8AA775A5DB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7284" y="2097677"/>
            <a:ext cx="240000" cy="240000"/>
          </a:xfrm>
          <a:prstGeom prst="rect">
            <a:avLst/>
          </a:prstGeom>
        </p:spPr>
      </p:pic>
      <p:sp>
        <p:nvSpPr>
          <p:cNvPr id="37" name="正方形/長方形 241" descr="An overview of all the services offered by Azurte">
            <a:extLst>
              <a:ext uri="{FF2B5EF4-FFF2-40B4-BE49-F238E27FC236}">
                <a16:creationId xmlns:a16="http://schemas.microsoft.com/office/drawing/2014/main" id="{DF6DCD9F-7E1D-47BB-A7D6-EFACCB9B5480}"/>
              </a:ext>
            </a:extLst>
          </p:cNvPr>
          <p:cNvSpPr/>
          <p:nvPr/>
        </p:nvSpPr>
        <p:spPr>
          <a:xfrm>
            <a:off x="617550" y="2045323"/>
            <a:ext cx="452368"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Policy</a:t>
            </a:r>
          </a:p>
        </p:txBody>
      </p:sp>
      <p:pic>
        <p:nvPicPr>
          <p:cNvPr id="38" name="グラフィックス 246" descr="An overview of all the services offered by Azurte">
            <a:extLst>
              <a:ext uri="{FF2B5EF4-FFF2-40B4-BE49-F238E27FC236}">
                <a16:creationId xmlns:a16="http://schemas.microsoft.com/office/drawing/2014/main" id="{0F91AC9D-FE49-4914-8A48-7781464FDF7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284" y="2451968"/>
            <a:ext cx="240000" cy="240000"/>
          </a:xfrm>
          <a:prstGeom prst="rect">
            <a:avLst/>
          </a:prstGeom>
        </p:spPr>
      </p:pic>
      <p:sp>
        <p:nvSpPr>
          <p:cNvPr id="39" name="正方形/長方形 248" descr="An overview of all the services offered by Azurte">
            <a:extLst>
              <a:ext uri="{FF2B5EF4-FFF2-40B4-BE49-F238E27FC236}">
                <a16:creationId xmlns:a16="http://schemas.microsoft.com/office/drawing/2014/main" id="{0010B9C3-FC32-4790-945E-2E76130A516B}"/>
              </a:ext>
            </a:extLst>
          </p:cNvPr>
          <p:cNvSpPr/>
          <p:nvPr/>
        </p:nvSpPr>
        <p:spPr>
          <a:xfrm>
            <a:off x="617549" y="2385241"/>
            <a:ext cx="638316"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err="1">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Bluepirnts</a:t>
            </a:r>
            <a:endPar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40" name="グラフィックス 250" descr="An overview of all the services offered by Azurte">
            <a:extLst>
              <a:ext uri="{FF2B5EF4-FFF2-40B4-BE49-F238E27FC236}">
                <a16:creationId xmlns:a16="http://schemas.microsoft.com/office/drawing/2014/main" id="{0D8FF5F3-317B-4CD0-B413-F38C30A6861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7284" y="1765031"/>
            <a:ext cx="240000" cy="240000"/>
          </a:xfrm>
          <a:prstGeom prst="rect">
            <a:avLst/>
          </a:prstGeom>
        </p:spPr>
      </p:pic>
      <p:sp>
        <p:nvSpPr>
          <p:cNvPr id="41" name="正方形/長方形 252" descr="An overview of all the services offered by Azurte">
            <a:extLst>
              <a:ext uri="{FF2B5EF4-FFF2-40B4-BE49-F238E27FC236}">
                <a16:creationId xmlns:a16="http://schemas.microsoft.com/office/drawing/2014/main" id="{729BF0FB-45E5-4861-8483-7DE853840FF7}"/>
              </a:ext>
            </a:extLst>
          </p:cNvPr>
          <p:cNvSpPr/>
          <p:nvPr/>
        </p:nvSpPr>
        <p:spPr>
          <a:xfrm>
            <a:off x="617551" y="1712676"/>
            <a:ext cx="58862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Analytics</a:t>
            </a:r>
          </a:p>
        </p:txBody>
      </p:sp>
      <p:pic>
        <p:nvPicPr>
          <p:cNvPr id="42" name="グラフィックス 254" descr="An overview of all the services offered by Azurte">
            <a:extLst>
              <a:ext uri="{FF2B5EF4-FFF2-40B4-BE49-F238E27FC236}">
                <a16:creationId xmlns:a16="http://schemas.microsoft.com/office/drawing/2014/main" id="{97E286AF-3C81-4A63-98BB-4B7FC8E0D15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7284" y="2773903"/>
            <a:ext cx="240000" cy="240000"/>
          </a:xfrm>
          <a:prstGeom prst="rect">
            <a:avLst/>
          </a:prstGeom>
        </p:spPr>
      </p:pic>
      <p:pic>
        <p:nvPicPr>
          <p:cNvPr id="43" name="グラフィックス 255" descr="An overview of all the services offered by Azurte">
            <a:extLst>
              <a:ext uri="{FF2B5EF4-FFF2-40B4-BE49-F238E27FC236}">
                <a16:creationId xmlns:a16="http://schemas.microsoft.com/office/drawing/2014/main" id="{3A4202BA-A8E8-41BE-B5D6-8C115F93FA1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97284" y="3117465"/>
            <a:ext cx="240000" cy="240000"/>
          </a:xfrm>
          <a:prstGeom prst="rect">
            <a:avLst/>
          </a:prstGeom>
        </p:spPr>
      </p:pic>
      <p:pic>
        <p:nvPicPr>
          <p:cNvPr id="44" name="グラフィックス 258" descr="An overview of all the services offered by Azurte">
            <a:extLst>
              <a:ext uri="{FF2B5EF4-FFF2-40B4-BE49-F238E27FC236}">
                <a16:creationId xmlns:a16="http://schemas.microsoft.com/office/drawing/2014/main" id="{B2D7A47C-7F9C-4B9E-95E2-BECD98ECB08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7284" y="3448784"/>
            <a:ext cx="240000" cy="240000"/>
          </a:xfrm>
          <a:prstGeom prst="rect">
            <a:avLst/>
          </a:prstGeom>
        </p:spPr>
      </p:pic>
      <p:sp>
        <p:nvSpPr>
          <p:cNvPr id="45" name="正方形/長方形 259" descr="An overview of all the services offered by Azurte">
            <a:extLst>
              <a:ext uri="{FF2B5EF4-FFF2-40B4-BE49-F238E27FC236}">
                <a16:creationId xmlns:a16="http://schemas.microsoft.com/office/drawing/2014/main" id="{EFDFBB63-BEB1-4701-9D0F-5D7FBD6417F9}"/>
              </a:ext>
            </a:extLst>
          </p:cNvPr>
          <p:cNvSpPr/>
          <p:nvPr/>
        </p:nvSpPr>
        <p:spPr>
          <a:xfrm>
            <a:off x="617550" y="3396429"/>
            <a:ext cx="53893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Migrate</a:t>
            </a:r>
          </a:p>
        </p:txBody>
      </p:sp>
      <p:sp>
        <p:nvSpPr>
          <p:cNvPr id="46" name="正方形/長方形 271" descr="An overview of all the services offered by Azurte">
            <a:extLst>
              <a:ext uri="{FF2B5EF4-FFF2-40B4-BE49-F238E27FC236}">
                <a16:creationId xmlns:a16="http://schemas.microsoft.com/office/drawing/2014/main" id="{ACED3F5B-BE82-4BD4-82E8-F14BE8620F49}"/>
              </a:ext>
            </a:extLst>
          </p:cNvPr>
          <p:cNvSpPr/>
          <p:nvPr/>
        </p:nvSpPr>
        <p:spPr>
          <a:xfrm>
            <a:off x="617550" y="3744687"/>
            <a:ext cx="566181"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Databox</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Family</a:t>
            </a:r>
          </a:p>
        </p:txBody>
      </p:sp>
      <p:sp>
        <p:nvSpPr>
          <p:cNvPr id="47" name="テキスト ボックス 273" descr="An overview of all the services offered by Azurte">
            <a:extLst>
              <a:ext uri="{FF2B5EF4-FFF2-40B4-BE49-F238E27FC236}">
                <a16:creationId xmlns:a16="http://schemas.microsoft.com/office/drawing/2014/main" id="{64D57B44-8FAA-4AF9-B18A-F1EF68A56B2C}"/>
              </a:ext>
            </a:extLst>
          </p:cNvPr>
          <p:cNvSpPr txBox="1"/>
          <p:nvPr/>
        </p:nvSpPr>
        <p:spPr>
          <a:xfrm>
            <a:off x="1031431" y="5004823"/>
            <a:ext cx="70884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Compute</a:t>
            </a:r>
            <a:endParaRPr kumimoji="1" lang="ja-JP" altLang="en-US"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48" name="テキスト ボックス 280" descr="An overview of all the services offered by Azurte">
            <a:extLst>
              <a:ext uri="{FF2B5EF4-FFF2-40B4-BE49-F238E27FC236}">
                <a16:creationId xmlns:a16="http://schemas.microsoft.com/office/drawing/2014/main" id="{E79DA7FC-F8E2-4540-8B4D-40AEDEF6E9C2}"/>
              </a:ext>
            </a:extLst>
          </p:cNvPr>
          <p:cNvSpPr txBox="1"/>
          <p:nvPr/>
        </p:nvSpPr>
        <p:spPr>
          <a:xfrm>
            <a:off x="3106879" y="5004823"/>
            <a:ext cx="62549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Storage</a:t>
            </a:r>
            <a:endParaRPr kumimoji="1" lang="ja-JP" altLang="en-US"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49" name="テキスト ボックス 283" descr="An overview of all the services offered by Azurte">
            <a:extLst>
              <a:ext uri="{FF2B5EF4-FFF2-40B4-BE49-F238E27FC236}">
                <a16:creationId xmlns:a16="http://schemas.microsoft.com/office/drawing/2014/main" id="{AC3141C1-4C70-4D8A-A311-57D020EDD8BD}"/>
              </a:ext>
            </a:extLst>
          </p:cNvPr>
          <p:cNvSpPr txBox="1"/>
          <p:nvPr/>
        </p:nvSpPr>
        <p:spPr>
          <a:xfrm>
            <a:off x="8031869" y="5004823"/>
            <a:ext cx="8467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Networking</a:t>
            </a:r>
            <a:endParaRPr kumimoji="1" lang="ja-JP" altLang="en-US"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pic>
        <p:nvPicPr>
          <p:cNvPr id="50" name="グラフィックス 3" descr="An overview of all the services offered by Azurte">
            <a:extLst>
              <a:ext uri="{FF2B5EF4-FFF2-40B4-BE49-F238E27FC236}">
                <a16:creationId xmlns:a16="http://schemas.microsoft.com/office/drawing/2014/main" id="{08EA5364-FEC6-4336-8FF4-1E9132D4752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2249" y="5323160"/>
            <a:ext cx="240000" cy="240000"/>
          </a:xfrm>
          <a:prstGeom prst="rect">
            <a:avLst/>
          </a:prstGeom>
        </p:spPr>
      </p:pic>
      <p:pic>
        <p:nvPicPr>
          <p:cNvPr id="51" name="グラフィックス 7" descr="An overview of all the services offered by Azurte">
            <a:extLst>
              <a:ext uri="{FF2B5EF4-FFF2-40B4-BE49-F238E27FC236}">
                <a16:creationId xmlns:a16="http://schemas.microsoft.com/office/drawing/2014/main" id="{644625E5-6733-428E-A348-54D83DEEF717}"/>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288897" y="5323160"/>
            <a:ext cx="240000" cy="240000"/>
          </a:xfrm>
          <a:prstGeom prst="rect">
            <a:avLst/>
          </a:prstGeom>
        </p:spPr>
      </p:pic>
      <p:sp>
        <p:nvSpPr>
          <p:cNvPr id="52" name="正方形/長方形 287" descr="An overview of all the services offered by Azurte">
            <a:extLst>
              <a:ext uri="{FF2B5EF4-FFF2-40B4-BE49-F238E27FC236}">
                <a16:creationId xmlns:a16="http://schemas.microsoft.com/office/drawing/2014/main" id="{CDFC4CB2-656F-4BFB-BD36-7B7D31469F7C}"/>
              </a:ext>
            </a:extLst>
          </p:cNvPr>
          <p:cNvSpPr/>
          <p:nvPr/>
        </p:nvSpPr>
        <p:spPr>
          <a:xfrm>
            <a:off x="1584775" y="5215407"/>
            <a:ext cx="570990" cy="4247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Linux</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p:txBody>
      </p:sp>
      <p:sp>
        <p:nvSpPr>
          <p:cNvPr id="53" name="テキスト ボックス 289" descr="An overview of all the services offered by Azurte">
            <a:extLst>
              <a:ext uri="{FF2B5EF4-FFF2-40B4-BE49-F238E27FC236}">
                <a16:creationId xmlns:a16="http://schemas.microsoft.com/office/drawing/2014/main" id="{9C1B1C5E-53DF-4964-953A-AA9C17936508}"/>
              </a:ext>
            </a:extLst>
          </p:cNvPr>
          <p:cNvSpPr txBox="1"/>
          <p:nvPr/>
        </p:nvSpPr>
        <p:spPr>
          <a:xfrm>
            <a:off x="2115233" y="1406883"/>
            <a:ext cx="136447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Compute/Containers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4" name="テキスト ボックス 292" descr="An overview of all the services offered by Azurte">
            <a:extLst>
              <a:ext uri="{FF2B5EF4-FFF2-40B4-BE49-F238E27FC236}">
                <a16:creationId xmlns:a16="http://schemas.microsoft.com/office/drawing/2014/main" id="{73D265D9-9325-42CF-9BB6-B0471D424909}"/>
              </a:ext>
            </a:extLst>
          </p:cNvPr>
          <p:cNvSpPr txBox="1"/>
          <p:nvPr/>
        </p:nvSpPr>
        <p:spPr>
          <a:xfrm>
            <a:off x="5660538" y="1418987"/>
            <a:ext cx="89159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Web/Mobile</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5" name="テキスト ボックス 296" descr="An overview of all the services offered by Azurte">
            <a:extLst>
              <a:ext uri="{FF2B5EF4-FFF2-40B4-BE49-F238E27FC236}">
                <a16:creationId xmlns:a16="http://schemas.microsoft.com/office/drawing/2014/main" id="{0CFA28C8-DEC1-4EF7-9C1E-BBD1A9D8151F}"/>
              </a:ext>
            </a:extLst>
          </p:cNvPr>
          <p:cNvSpPr txBox="1"/>
          <p:nvPr/>
        </p:nvSpPr>
        <p:spPr>
          <a:xfrm>
            <a:off x="8800923" y="1406883"/>
            <a:ext cx="125707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DevOps/Developer</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6" name="正方形/長方形 307" descr="An overview of all the services offered by Azurte">
            <a:extLst>
              <a:ext uri="{FF2B5EF4-FFF2-40B4-BE49-F238E27FC236}">
                <a16:creationId xmlns:a16="http://schemas.microsoft.com/office/drawing/2014/main" id="{E44E1D04-EEC9-49AF-B317-E6CB0469192B}"/>
              </a:ext>
            </a:extLst>
          </p:cNvPr>
          <p:cNvSpPr/>
          <p:nvPr/>
        </p:nvSpPr>
        <p:spPr>
          <a:xfrm>
            <a:off x="1933684" y="2026607"/>
            <a:ext cx="62709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Container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Instance</a:t>
            </a:r>
          </a:p>
        </p:txBody>
      </p:sp>
      <p:sp>
        <p:nvSpPr>
          <p:cNvPr id="57" name="正方形/長方形 309" descr="An overview of all the services offered by Azurte">
            <a:extLst>
              <a:ext uri="{FF2B5EF4-FFF2-40B4-BE49-F238E27FC236}">
                <a16:creationId xmlns:a16="http://schemas.microsoft.com/office/drawing/2014/main" id="{49A8FD18-A5CA-4706-916B-96F402FB80B4}"/>
              </a:ext>
            </a:extLst>
          </p:cNvPr>
          <p:cNvSpPr/>
          <p:nvPr/>
        </p:nvSpPr>
        <p:spPr>
          <a:xfrm>
            <a:off x="1947951" y="1745281"/>
            <a:ext cx="620683"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Functions</a:t>
            </a:r>
          </a:p>
        </p:txBody>
      </p:sp>
      <p:pic>
        <p:nvPicPr>
          <p:cNvPr id="58" name="グラフィックス 316" descr="An overview of all the services offered by Azurte">
            <a:extLst>
              <a:ext uri="{FF2B5EF4-FFF2-40B4-BE49-F238E27FC236}">
                <a16:creationId xmlns:a16="http://schemas.microsoft.com/office/drawing/2014/main" id="{A6445A92-1414-4277-AA28-62C4AF81A5C3}"/>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94669" y="1742234"/>
            <a:ext cx="240000" cy="240000"/>
          </a:xfrm>
          <a:prstGeom prst="rect">
            <a:avLst/>
          </a:prstGeom>
        </p:spPr>
      </p:pic>
      <p:pic>
        <p:nvPicPr>
          <p:cNvPr id="59" name="グラフィックス 320" descr="An overview of all the services offered by Azurte">
            <a:extLst>
              <a:ext uri="{FF2B5EF4-FFF2-40B4-BE49-F238E27FC236}">
                <a16:creationId xmlns:a16="http://schemas.microsoft.com/office/drawing/2014/main" id="{252EAA0B-762D-437A-A98E-649E98517324}"/>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89080" y="2097677"/>
            <a:ext cx="240000" cy="240000"/>
          </a:xfrm>
          <a:prstGeom prst="rect">
            <a:avLst/>
          </a:prstGeom>
        </p:spPr>
      </p:pic>
      <p:pic>
        <p:nvPicPr>
          <p:cNvPr id="60" name="グラフィックス 327" descr="An overview of all the services offered by Azurte">
            <a:extLst>
              <a:ext uri="{FF2B5EF4-FFF2-40B4-BE49-F238E27FC236}">
                <a16:creationId xmlns:a16="http://schemas.microsoft.com/office/drawing/2014/main" id="{97351B48-2165-4653-94B7-71D6D73CBB7C}"/>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608065" y="2078962"/>
            <a:ext cx="240000" cy="240000"/>
          </a:xfrm>
          <a:prstGeom prst="rect">
            <a:avLst/>
          </a:prstGeom>
        </p:spPr>
      </p:pic>
      <p:sp>
        <p:nvSpPr>
          <p:cNvPr id="61" name="正方形/長方形 335" descr="An overview of all the services offered by Azurte">
            <a:extLst>
              <a:ext uri="{FF2B5EF4-FFF2-40B4-BE49-F238E27FC236}">
                <a16:creationId xmlns:a16="http://schemas.microsoft.com/office/drawing/2014/main" id="{89196189-A2A5-41DC-9484-ED6D7B13B06D}"/>
              </a:ext>
            </a:extLst>
          </p:cNvPr>
          <p:cNvSpPr/>
          <p:nvPr/>
        </p:nvSpPr>
        <p:spPr>
          <a:xfrm>
            <a:off x="3238843" y="2100725"/>
            <a:ext cx="805029"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Fabric</a:t>
            </a:r>
          </a:p>
        </p:txBody>
      </p:sp>
      <p:sp>
        <p:nvSpPr>
          <p:cNvPr id="62" name="テキスト ボックス 337" descr="An overview of all the services offered by Azurte">
            <a:extLst>
              <a:ext uri="{FF2B5EF4-FFF2-40B4-BE49-F238E27FC236}">
                <a16:creationId xmlns:a16="http://schemas.microsoft.com/office/drawing/2014/main" id="{F66E0BE4-701D-4A36-B6E9-B83292AEBFAA}"/>
              </a:ext>
            </a:extLst>
          </p:cNvPr>
          <p:cNvSpPr txBox="1"/>
          <p:nvPr/>
        </p:nvSpPr>
        <p:spPr>
          <a:xfrm>
            <a:off x="2393352" y="2414530"/>
            <a:ext cx="80823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Integration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3" name="テキスト ボックス 338" descr="An overview of all the services offered by Azurte">
            <a:extLst>
              <a:ext uri="{FF2B5EF4-FFF2-40B4-BE49-F238E27FC236}">
                <a16:creationId xmlns:a16="http://schemas.microsoft.com/office/drawing/2014/main" id="{741A41DE-38BA-4EEA-BE9D-2F0315DFB915}"/>
              </a:ext>
            </a:extLst>
          </p:cNvPr>
          <p:cNvSpPr txBox="1"/>
          <p:nvPr/>
        </p:nvSpPr>
        <p:spPr>
          <a:xfrm>
            <a:off x="4617971" y="2424483"/>
            <a:ext cx="36099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IoT</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4" name="テキスト ボックス 339" descr="An overview of all the services offered by Azurte">
            <a:extLst>
              <a:ext uri="{FF2B5EF4-FFF2-40B4-BE49-F238E27FC236}">
                <a16:creationId xmlns:a16="http://schemas.microsoft.com/office/drawing/2014/main" id="{45C77CF6-64F9-42D5-8AB8-A2C2642D613E}"/>
              </a:ext>
            </a:extLst>
          </p:cNvPr>
          <p:cNvSpPr txBox="1"/>
          <p:nvPr/>
        </p:nvSpPr>
        <p:spPr>
          <a:xfrm>
            <a:off x="8960422" y="2415330"/>
            <a:ext cx="93807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Data Services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5" name="正方形/長方形 343" descr="An overview of all the services offered by Azurte">
            <a:extLst>
              <a:ext uri="{FF2B5EF4-FFF2-40B4-BE49-F238E27FC236}">
                <a16:creationId xmlns:a16="http://schemas.microsoft.com/office/drawing/2014/main" id="{0F24D962-F4C2-476C-998C-2DC195160A50}"/>
              </a:ext>
            </a:extLst>
          </p:cNvPr>
          <p:cNvSpPr/>
          <p:nvPr/>
        </p:nvSpPr>
        <p:spPr>
          <a:xfrm>
            <a:off x="1928176" y="3120513"/>
            <a:ext cx="692818"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Bus</a:t>
            </a:r>
          </a:p>
        </p:txBody>
      </p:sp>
      <p:sp>
        <p:nvSpPr>
          <p:cNvPr id="66" name="正方形/長方形 355" descr="An overview of all the services offered by Azurte">
            <a:extLst>
              <a:ext uri="{FF2B5EF4-FFF2-40B4-BE49-F238E27FC236}">
                <a16:creationId xmlns:a16="http://schemas.microsoft.com/office/drawing/2014/main" id="{05C72BE8-4F97-4D4C-A592-73072CAB7318}"/>
              </a:ext>
            </a:extLst>
          </p:cNvPr>
          <p:cNvSpPr/>
          <p:nvPr/>
        </p:nvSpPr>
        <p:spPr>
          <a:xfrm>
            <a:off x="3238845" y="3120513"/>
            <a:ext cx="652743"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Event Grid</a:t>
            </a:r>
          </a:p>
        </p:txBody>
      </p:sp>
      <p:pic>
        <p:nvPicPr>
          <p:cNvPr id="67" name="グラフィックス 356" descr="An overview of all the services offered by Azurte">
            <a:extLst>
              <a:ext uri="{FF2B5EF4-FFF2-40B4-BE49-F238E27FC236}">
                <a16:creationId xmlns:a16="http://schemas.microsoft.com/office/drawing/2014/main" id="{4C8579CF-2D4D-42C4-A7FB-07A6DDEDBBA5}"/>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89080" y="3117465"/>
            <a:ext cx="240000" cy="240000"/>
          </a:xfrm>
          <a:prstGeom prst="rect">
            <a:avLst/>
          </a:prstGeom>
        </p:spPr>
      </p:pic>
      <p:pic>
        <p:nvPicPr>
          <p:cNvPr id="68" name="グラフィックス 359" descr="An overview of all the services offered by Azurte">
            <a:extLst>
              <a:ext uri="{FF2B5EF4-FFF2-40B4-BE49-F238E27FC236}">
                <a16:creationId xmlns:a16="http://schemas.microsoft.com/office/drawing/2014/main" id="{F9E87EDA-5373-4104-B001-452BF09CC5D5}"/>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607661" y="3117465"/>
            <a:ext cx="240000" cy="240000"/>
          </a:xfrm>
          <a:prstGeom prst="rect">
            <a:avLst/>
          </a:prstGeom>
        </p:spPr>
      </p:pic>
      <p:sp>
        <p:nvSpPr>
          <p:cNvPr id="69" name="正方形/長方形 364" descr="An overview of all the services offered by Azurte">
            <a:extLst>
              <a:ext uri="{FF2B5EF4-FFF2-40B4-BE49-F238E27FC236}">
                <a16:creationId xmlns:a16="http://schemas.microsoft.com/office/drawing/2014/main" id="{4009B8EF-D252-413F-A36F-9165F6420FA3}"/>
              </a:ext>
            </a:extLst>
          </p:cNvPr>
          <p:cNvSpPr/>
          <p:nvPr/>
        </p:nvSpPr>
        <p:spPr>
          <a:xfrm>
            <a:off x="3238845" y="2776950"/>
            <a:ext cx="688009"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pic>
        <p:nvPicPr>
          <p:cNvPr id="70" name="グラフィックス 369" descr="An overview of all the services offered by Azurte">
            <a:extLst>
              <a:ext uri="{FF2B5EF4-FFF2-40B4-BE49-F238E27FC236}">
                <a16:creationId xmlns:a16="http://schemas.microsoft.com/office/drawing/2014/main" id="{86389721-4664-4B75-B26C-7C77287FB6BB}"/>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889080" y="2773903"/>
            <a:ext cx="240000" cy="240000"/>
          </a:xfrm>
          <a:prstGeom prst="rect">
            <a:avLst/>
          </a:prstGeom>
        </p:spPr>
      </p:pic>
      <p:sp>
        <p:nvSpPr>
          <p:cNvPr id="71" name="正方形/長方形 373" descr="An overview of all the services offered by Azurte">
            <a:extLst>
              <a:ext uri="{FF2B5EF4-FFF2-40B4-BE49-F238E27FC236}">
                <a16:creationId xmlns:a16="http://schemas.microsoft.com/office/drawing/2014/main" id="{9E8023ED-15AE-482C-8280-6042E7F82E7E}"/>
              </a:ext>
            </a:extLst>
          </p:cNvPr>
          <p:cNvSpPr/>
          <p:nvPr/>
        </p:nvSpPr>
        <p:spPr>
          <a:xfrm>
            <a:off x="1928178" y="2721548"/>
            <a:ext cx="78739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p>
        </p:txBody>
      </p:sp>
      <p:pic>
        <p:nvPicPr>
          <p:cNvPr id="72" name="グラフィックス 375" descr="An overview of all the services offered by Azurte">
            <a:extLst>
              <a:ext uri="{FF2B5EF4-FFF2-40B4-BE49-F238E27FC236}">
                <a16:creationId xmlns:a16="http://schemas.microsoft.com/office/drawing/2014/main" id="{96E224FC-B759-46E4-A29C-681290209B32}"/>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609017" y="2773903"/>
            <a:ext cx="240000" cy="240000"/>
          </a:xfrm>
          <a:prstGeom prst="rect">
            <a:avLst/>
          </a:prstGeom>
        </p:spPr>
      </p:pic>
      <p:sp>
        <p:nvSpPr>
          <p:cNvPr id="73" name="正方形/長方形 9" descr="An overview of all the services offered by Azurte">
            <a:extLst>
              <a:ext uri="{FF2B5EF4-FFF2-40B4-BE49-F238E27FC236}">
                <a16:creationId xmlns:a16="http://schemas.microsoft.com/office/drawing/2014/main" id="{B34E0B82-D287-4B5E-B3D5-60F95F815914}"/>
              </a:ext>
            </a:extLst>
          </p:cNvPr>
          <p:cNvSpPr/>
          <p:nvPr/>
        </p:nvSpPr>
        <p:spPr>
          <a:xfrm>
            <a:off x="193475" y="1076860"/>
            <a:ext cx="1259959" cy="24468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1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endParaRPr kumimoji="0" lang="en-US" altLang="ja-JP" sz="12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4" name="正方形/長方形 10" descr="An overview of all the services offered by Azurte">
            <a:extLst>
              <a:ext uri="{FF2B5EF4-FFF2-40B4-BE49-F238E27FC236}">
                <a16:creationId xmlns:a16="http://schemas.microsoft.com/office/drawing/2014/main" id="{3DE0177A-A5A0-40DE-9718-874C0FB8AECB}"/>
              </a:ext>
            </a:extLst>
          </p:cNvPr>
          <p:cNvSpPr/>
          <p:nvPr/>
        </p:nvSpPr>
        <p:spPr>
          <a:xfrm>
            <a:off x="1527101" y="1076860"/>
            <a:ext cx="9135651" cy="28623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2050"/>
                </a:solidFill>
                <a:effectLst/>
                <a:uLnTx/>
                <a:uFillTx/>
                <a:latin typeface="Segoe UI" panose="020B0502040204020203" pitchFamily="34" charset="0"/>
                <a:ea typeface="Yu Gothic UI" panose="020B0500000000000000" pitchFamily="50" charset="-128"/>
                <a:cs typeface="Segoe UI" panose="020B0502040204020203" pitchFamily="34" charset="0"/>
              </a:rPr>
              <a:t>Platform as a Services (PaaS)</a:t>
            </a:r>
          </a:p>
        </p:txBody>
      </p:sp>
      <p:sp>
        <p:nvSpPr>
          <p:cNvPr id="75" name="正方形/長方形 11" descr="An overview of all the services offered by Azurte">
            <a:extLst>
              <a:ext uri="{FF2B5EF4-FFF2-40B4-BE49-F238E27FC236}">
                <a16:creationId xmlns:a16="http://schemas.microsoft.com/office/drawing/2014/main" id="{06AD6B2E-ABB9-44EF-B3D6-2B4E42D52250}"/>
              </a:ext>
            </a:extLst>
          </p:cNvPr>
          <p:cNvSpPr/>
          <p:nvPr/>
        </p:nvSpPr>
        <p:spPr>
          <a:xfrm>
            <a:off x="10736421" y="1076860"/>
            <a:ext cx="1253475" cy="24468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1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rPr>
              <a:t>Security</a:t>
            </a:r>
          </a:p>
        </p:txBody>
      </p:sp>
      <p:sp>
        <p:nvSpPr>
          <p:cNvPr id="76" name="正方形/長方形 13" descr="An overview of all the services offered by Azurte">
            <a:extLst>
              <a:ext uri="{FF2B5EF4-FFF2-40B4-BE49-F238E27FC236}">
                <a16:creationId xmlns:a16="http://schemas.microsoft.com/office/drawing/2014/main" id="{B007BA91-F7A8-4608-98F5-0FE45E123856}"/>
              </a:ext>
            </a:extLst>
          </p:cNvPr>
          <p:cNvSpPr/>
          <p:nvPr/>
        </p:nvSpPr>
        <p:spPr>
          <a:xfrm>
            <a:off x="193460" y="4786525"/>
            <a:ext cx="11796437" cy="28623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2060"/>
                </a:solidFill>
                <a:effectLst/>
                <a:uLnTx/>
                <a:uFillTx/>
                <a:latin typeface="Segoe UI" panose="020B0502040204020203" pitchFamily="34" charset="0"/>
                <a:ea typeface="Yu Gothic UI" panose="020B0500000000000000" pitchFamily="50" charset="-128"/>
                <a:cs typeface="Segoe UI" panose="020B0502040204020203" pitchFamily="34" charset="0"/>
              </a:rPr>
              <a:t>Infrastructure as a Services</a:t>
            </a:r>
            <a:r>
              <a:rPr kumimoji="0" lang="ja-JP" altLang="en-US" sz="1400" b="0" i="0" u="none" strike="noStrike" kern="0" cap="none" spc="0" normalizeH="0" baseline="0" noProof="0" dirty="0">
                <a:ln>
                  <a:noFill/>
                </a:ln>
                <a:solidFill>
                  <a:srgbClr val="002060"/>
                </a:solidFill>
                <a:effectLst/>
                <a:uLnTx/>
                <a:uFillTx/>
                <a:latin typeface="Segoe UI" panose="020B0502040204020203" pitchFamily="34" charset="0"/>
                <a:ea typeface="Yu Gothic UI" panose="020B0500000000000000" pitchFamily="50" charset="-128"/>
                <a:cs typeface="Segoe UI" panose="020B0502040204020203" pitchFamily="34" charset="0"/>
              </a:rPr>
              <a:t> </a:t>
            </a:r>
            <a:r>
              <a:rPr kumimoji="0" lang="en-US" altLang="ja-JP" sz="1400" b="0" i="0" u="none" strike="noStrike" kern="0" cap="none" spc="0" normalizeH="0" baseline="0" noProof="0" dirty="0">
                <a:ln>
                  <a:noFill/>
                </a:ln>
                <a:solidFill>
                  <a:srgbClr val="002060"/>
                </a:solidFill>
                <a:effectLst/>
                <a:uLnTx/>
                <a:uFillTx/>
                <a:latin typeface="Segoe UI" panose="020B0502040204020203" pitchFamily="34" charset="0"/>
                <a:ea typeface="Yu Gothic UI" panose="020B0500000000000000" pitchFamily="50" charset="-128"/>
                <a:cs typeface="Segoe UI" panose="020B0502040204020203" pitchFamily="34" charset="0"/>
              </a:rPr>
              <a:t>(IaaS)</a:t>
            </a:r>
          </a:p>
        </p:txBody>
      </p:sp>
      <p:sp>
        <p:nvSpPr>
          <p:cNvPr id="77" name="テキスト ボックス 377" descr="An overview of all the services offered by Azurte">
            <a:extLst>
              <a:ext uri="{FF2B5EF4-FFF2-40B4-BE49-F238E27FC236}">
                <a16:creationId xmlns:a16="http://schemas.microsoft.com/office/drawing/2014/main" id="{80861D03-A1C4-4D14-8249-37503C38D63B}"/>
              </a:ext>
            </a:extLst>
          </p:cNvPr>
          <p:cNvSpPr txBox="1"/>
          <p:nvPr/>
        </p:nvSpPr>
        <p:spPr>
          <a:xfrm>
            <a:off x="2722881" y="5258498"/>
            <a:ext cx="6052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Disk Storage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8" name="テキスト ボックス 379" descr="An overview of all the services offered by Azurte">
            <a:extLst>
              <a:ext uri="{FF2B5EF4-FFF2-40B4-BE49-F238E27FC236}">
                <a16:creationId xmlns:a16="http://schemas.microsoft.com/office/drawing/2014/main" id="{8AD9C3C4-1AD8-46C3-83A6-81581061FB95}"/>
              </a:ext>
            </a:extLst>
          </p:cNvPr>
          <p:cNvSpPr txBox="1"/>
          <p:nvPr/>
        </p:nvSpPr>
        <p:spPr>
          <a:xfrm>
            <a:off x="3834993" y="5258498"/>
            <a:ext cx="6856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Disks</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79" name="グラフィックス 382" descr="An overview of all the services offered by Azurte">
            <a:extLst>
              <a:ext uri="{FF2B5EF4-FFF2-40B4-BE49-F238E27FC236}">
                <a16:creationId xmlns:a16="http://schemas.microsoft.com/office/drawing/2014/main" id="{D3291543-BB73-48FF-9CCD-6A35A495AB87}"/>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447947" y="5323160"/>
            <a:ext cx="240000" cy="240000"/>
          </a:xfrm>
          <a:prstGeom prst="rect">
            <a:avLst/>
          </a:prstGeom>
        </p:spPr>
      </p:pic>
      <p:pic>
        <p:nvPicPr>
          <p:cNvPr id="80" name="グラフィックス 389" descr="An overview of all the services offered by Azurte">
            <a:extLst>
              <a:ext uri="{FF2B5EF4-FFF2-40B4-BE49-F238E27FC236}">
                <a16:creationId xmlns:a16="http://schemas.microsoft.com/office/drawing/2014/main" id="{11318372-F386-4CC5-8CA3-0E1F2B76212B}"/>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495291" y="5337560"/>
            <a:ext cx="248076" cy="211200"/>
          </a:xfrm>
          <a:prstGeom prst="rect">
            <a:avLst/>
          </a:prstGeom>
        </p:spPr>
      </p:pic>
      <p:sp>
        <p:nvSpPr>
          <p:cNvPr id="81" name="正方形/長方形 14" descr="An overview of all the services offered by Azurte">
            <a:extLst>
              <a:ext uri="{FF2B5EF4-FFF2-40B4-BE49-F238E27FC236}">
                <a16:creationId xmlns:a16="http://schemas.microsoft.com/office/drawing/2014/main" id="{2E511A36-99D5-4614-8FE7-CD0F21D9533E}"/>
              </a:ext>
            </a:extLst>
          </p:cNvPr>
          <p:cNvSpPr/>
          <p:nvPr/>
        </p:nvSpPr>
        <p:spPr>
          <a:xfrm>
            <a:off x="584340" y="5215407"/>
            <a:ext cx="695331" cy="4247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 Scale Sets</a:t>
            </a:r>
          </a:p>
        </p:txBody>
      </p:sp>
      <p:sp>
        <p:nvSpPr>
          <p:cNvPr id="82" name="テキスト ボックス 410" descr="An overview of all the services offered by Azurte">
            <a:extLst>
              <a:ext uri="{FF2B5EF4-FFF2-40B4-BE49-F238E27FC236}">
                <a16:creationId xmlns:a16="http://schemas.microsoft.com/office/drawing/2014/main" id="{35471A81-7D48-4CC0-B904-6A3CD55D8F19}"/>
              </a:ext>
            </a:extLst>
          </p:cNvPr>
          <p:cNvSpPr txBox="1"/>
          <p:nvPr/>
        </p:nvSpPr>
        <p:spPr>
          <a:xfrm>
            <a:off x="7153035" y="5258497"/>
            <a:ext cx="5810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Express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Route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3" name="テキスト ボックス 411" descr="An overview of all the services offered by Azurte">
            <a:extLst>
              <a:ext uri="{FF2B5EF4-FFF2-40B4-BE49-F238E27FC236}">
                <a16:creationId xmlns:a16="http://schemas.microsoft.com/office/drawing/2014/main" id="{A8466231-DC7A-4F44-9A7A-808DE1957597}"/>
              </a:ext>
            </a:extLst>
          </p:cNvPr>
          <p:cNvSpPr txBox="1"/>
          <p:nvPr/>
        </p:nvSpPr>
        <p:spPr>
          <a:xfrm>
            <a:off x="8078721" y="5258498"/>
            <a:ext cx="6441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Balancer</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4" name="テキスト ボックス 412" descr="An overview of all the services offered by Azurte">
            <a:extLst>
              <a:ext uri="{FF2B5EF4-FFF2-40B4-BE49-F238E27FC236}">
                <a16:creationId xmlns:a16="http://schemas.microsoft.com/office/drawing/2014/main" id="{537B9B7C-83AC-4ED8-9DA8-E2624BA5185E}"/>
              </a:ext>
            </a:extLst>
          </p:cNvPr>
          <p:cNvSpPr txBox="1"/>
          <p:nvPr/>
        </p:nvSpPr>
        <p:spPr>
          <a:xfrm>
            <a:off x="9152912" y="5258496"/>
            <a:ext cx="6971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Firewall</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85" name="グラフィックス 414" descr="An overview of all the services offered by Azurte">
            <a:extLst>
              <a:ext uri="{FF2B5EF4-FFF2-40B4-BE49-F238E27FC236}">
                <a16:creationId xmlns:a16="http://schemas.microsoft.com/office/drawing/2014/main" id="{72A09724-8D78-4573-8D95-0DF9113FD8B6}"/>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774392" y="5323160"/>
            <a:ext cx="240000" cy="240000"/>
          </a:xfrm>
          <a:prstGeom prst="rect">
            <a:avLst/>
          </a:prstGeom>
        </p:spPr>
      </p:pic>
      <p:pic>
        <p:nvPicPr>
          <p:cNvPr id="86" name="グラフィックス 415" descr="An overview of all the services offered by Azurte">
            <a:extLst>
              <a:ext uri="{FF2B5EF4-FFF2-40B4-BE49-F238E27FC236}">
                <a16:creationId xmlns:a16="http://schemas.microsoft.com/office/drawing/2014/main" id="{8A42E1B0-7895-45B8-9600-E654F5E92A7A}"/>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758833" y="5323160"/>
            <a:ext cx="240000" cy="240000"/>
          </a:xfrm>
          <a:prstGeom prst="rect">
            <a:avLst/>
          </a:prstGeom>
        </p:spPr>
      </p:pic>
      <p:pic>
        <p:nvPicPr>
          <p:cNvPr id="87" name="グラフィックス 416" descr="An overview of all the services offered by Azurte">
            <a:extLst>
              <a:ext uri="{FF2B5EF4-FFF2-40B4-BE49-F238E27FC236}">
                <a16:creationId xmlns:a16="http://schemas.microsoft.com/office/drawing/2014/main" id="{E699FD15-3A26-4FB4-B24E-AF58DE38B3A2}"/>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802307" y="5323160"/>
            <a:ext cx="240000" cy="240000"/>
          </a:xfrm>
          <a:prstGeom prst="rect">
            <a:avLst/>
          </a:prstGeom>
        </p:spPr>
      </p:pic>
      <p:pic>
        <p:nvPicPr>
          <p:cNvPr id="88" name="グラフィックス 417" descr="An overview of all the services offered by Azurte">
            <a:extLst>
              <a:ext uri="{FF2B5EF4-FFF2-40B4-BE49-F238E27FC236}">
                <a16:creationId xmlns:a16="http://schemas.microsoft.com/office/drawing/2014/main" id="{7B4ABF97-31C7-4D22-97A3-2F6461E66EB4}"/>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882348" y="5323160"/>
            <a:ext cx="240000" cy="240000"/>
          </a:xfrm>
          <a:prstGeom prst="rect">
            <a:avLst/>
          </a:prstGeom>
        </p:spPr>
      </p:pic>
      <p:pic>
        <p:nvPicPr>
          <p:cNvPr id="89" name="グラフィックス 419" descr="An overview of all the services offered by Azurte">
            <a:extLst>
              <a:ext uri="{FF2B5EF4-FFF2-40B4-BE49-F238E27FC236}">
                <a16:creationId xmlns:a16="http://schemas.microsoft.com/office/drawing/2014/main" id="{502A62B1-AFF1-47A7-A96D-E81E3E7AE033}"/>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912276" y="5323160"/>
            <a:ext cx="240000" cy="240000"/>
          </a:xfrm>
          <a:prstGeom prst="rect">
            <a:avLst/>
          </a:prstGeom>
        </p:spPr>
      </p:pic>
      <p:pic>
        <p:nvPicPr>
          <p:cNvPr id="90" name="グラフィックス 420" descr="An overview of all the services offered by Azurte">
            <a:extLst>
              <a:ext uri="{FF2B5EF4-FFF2-40B4-BE49-F238E27FC236}">
                <a16:creationId xmlns:a16="http://schemas.microsoft.com/office/drawing/2014/main" id="{800B897E-03FD-42F0-B711-4C3A8380A233}"/>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9803361" y="5323160"/>
            <a:ext cx="240000" cy="240000"/>
          </a:xfrm>
          <a:prstGeom prst="rect">
            <a:avLst/>
          </a:prstGeom>
        </p:spPr>
      </p:pic>
      <p:sp>
        <p:nvSpPr>
          <p:cNvPr id="91" name="テキスト ボックス 421" descr="An overview of all the services offered by Azurte">
            <a:extLst>
              <a:ext uri="{FF2B5EF4-FFF2-40B4-BE49-F238E27FC236}">
                <a16:creationId xmlns:a16="http://schemas.microsoft.com/office/drawing/2014/main" id="{CEB7AFD3-5733-4933-9A49-DF5139F9FE52}"/>
              </a:ext>
            </a:extLst>
          </p:cNvPr>
          <p:cNvSpPr txBox="1"/>
          <p:nvPr/>
        </p:nvSpPr>
        <p:spPr>
          <a:xfrm>
            <a:off x="10115797" y="5258496"/>
            <a:ext cx="6441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WAN</a:t>
            </a:r>
          </a:p>
        </p:txBody>
      </p:sp>
      <p:pic>
        <p:nvPicPr>
          <p:cNvPr id="92" name="グラフィックス 422" descr="An overview of all the services offered by Azurte">
            <a:extLst>
              <a:ext uri="{FF2B5EF4-FFF2-40B4-BE49-F238E27FC236}">
                <a16:creationId xmlns:a16="http://schemas.microsoft.com/office/drawing/2014/main" id="{FF72A489-6C09-4822-AB29-6F7015A718E1}"/>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872104" y="5323160"/>
            <a:ext cx="240000" cy="240000"/>
          </a:xfrm>
          <a:prstGeom prst="rect">
            <a:avLst/>
          </a:prstGeom>
        </p:spPr>
      </p:pic>
      <p:sp>
        <p:nvSpPr>
          <p:cNvPr id="93" name="正方形/長方形 423" descr="An overview of all the services offered by Azurte">
            <a:extLst>
              <a:ext uri="{FF2B5EF4-FFF2-40B4-BE49-F238E27FC236}">
                <a16:creationId xmlns:a16="http://schemas.microsoft.com/office/drawing/2014/main" id="{6B59C821-D515-428D-91D2-E7290F79455A}"/>
              </a:ext>
            </a:extLst>
          </p:cNvPr>
          <p:cNvSpPr/>
          <p:nvPr/>
        </p:nvSpPr>
        <p:spPr>
          <a:xfrm>
            <a:off x="11149761" y="5270805"/>
            <a:ext cx="779087"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Watcher</a:t>
            </a:r>
          </a:p>
        </p:txBody>
      </p:sp>
      <p:sp>
        <p:nvSpPr>
          <p:cNvPr id="94" name="テキスト ボックス 424" descr="An overview of all the services offered by Azurte">
            <a:extLst>
              <a:ext uri="{FF2B5EF4-FFF2-40B4-BE49-F238E27FC236}">
                <a16:creationId xmlns:a16="http://schemas.microsoft.com/office/drawing/2014/main" id="{33F2316F-F9B4-4FD8-B5F1-B2CD06D0453B}"/>
              </a:ext>
            </a:extLst>
          </p:cNvPr>
          <p:cNvSpPr txBox="1"/>
          <p:nvPr/>
        </p:nvSpPr>
        <p:spPr>
          <a:xfrm>
            <a:off x="5053149" y="5258498"/>
            <a:ext cx="6856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5" name="テキスト ボックス 425" descr="An overview of all the services offered by Azurte">
            <a:extLst>
              <a:ext uri="{FF2B5EF4-FFF2-40B4-BE49-F238E27FC236}">
                <a16:creationId xmlns:a16="http://schemas.microsoft.com/office/drawing/2014/main" id="{201EA2DA-3CEF-4219-B698-F0A6B154B1A6}"/>
              </a:ext>
            </a:extLst>
          </p:cNvPr>
          <p:cNvSpPr txBox="1"/>
          <p:nvPr/>
        </p:nvSpPr>
        <p:spPr>
          <a:xfrm>
            <a:off x="6103093" y="5258498"/>
            <a:ext cx="6856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Gateway</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6" name="正方形/長方形 426" descr="An overview of all the services offered by Azurte">
            <a:extLst>
              <a:ext uri="{FF2B5EF4-FFF2-40B4-BE49-F238E27FC236}">
                <a16:creationId xmlns:a16="http://schemas.microsoft.com/office/drawing/2014/main" id="{4D1864B2-0578-4C70-A02A-46D2C18314EE}"/>
              </a:ext>
            </a:extLst>
          </p:cNvPr>
          <p:cNvSpPr/>
          <p:nvPr/>
        </p:nvSpPr>
        <p:spPr>
          <a:xfrm>
            <a:off x="1928178" y="3800089"/>
            <a:ext cx="85953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Media Services</a:t>
            </a:r>
          </a:p>
        </p:txBody>
      </p:sp>
      <p:sp>
        <p:nvSpPr>
          <p:cNvPr id="97" name="正方形/長方形 427" descr="An overview of all the services offered by Azurte">
            <a:extLst>
              <a:ext uri="{FF2B5EF4-FFF2-40B4-BE49-F238E27FC236}">
                <a16:creationId xmlns:a16="http://schemas.microsoft.com/office/drawing/2014/main" id="{F2B3B61E-F736-4B38-A298-E7EA0DDDD3D6}"/>
              </a:ext>
            </a:extLst>
          </p:cNvPr>
          <p:cNvSpPr/>
          <p:nvPr/>
        </p:nvSpPr>
        <p:spPr>
          <a:xfrm>
            <a:off x="3238845" y="4098287"/>
            <a:ext cx="814647" cy="277127"/>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a:t>
            </a:r>
            <a:r>
              <a:rPr kumimoji="0" lang="ja-JP" altLang="en-US"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 </a:t>
            </a: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Delivery</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p>
        </p:txBody>
      </p:sp>
      <p:pic>
        <p:nvPicPr>
          <p:cNvPr id="98" name="グラフィックス 428" descr="An overview of all the services offered by Azurte">
            <a:extLst>
              <a:ext uri="{FF2B5EF4-FFF2-40B4-BE49-F238E27FC236}">
                <a16:creationId xmlns:a16="http://schemas.microsoft.com/office/drawing/2014/main" id="{DAADA84C-0B26-4EF3-8335-D56E2B27607E}"/>
              </a:ext>
            </a:extLst>
          </p:cNvPr>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881795" y="4132173"/>
            <a:ext cx="240000" cy="240000"/>
          </a:xfrm>
          <a:prstGeom prst="rect">
            <a:avLst/>
          </a:prstGeom>
        </p:spPr>
      </p:pic>
      <p:pic>
        <p:nvPicPr>
          <p:cNvPr id="99" name="グラフィックス 429" descr="An overview of all the services offered by Azurte">
            <a:extLst>
              <a:ext uri="{FF2B5EF4-FFF2-40B4-BE49-F238E27FC236}">
                <a16:creationId xmlns:a16="http://schemas.microsoft.com/office/drawing/2014/main" id="{8687486C-BB86-4E51-94CC-637F93D4BFE5}"/>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593904" y="3797041"/>
            <a:ext cx="240000" cy="240000"/>
          </a:xfrm>
          <a:prstGeom prst="rect">
            <a:avLst/>
          </a:prstGeom>
        </p:spPr>
      </p:pic>
      <p:sp>
        <p:nvSpPr>
          <p:cNvPr id="100" name="テキスト ボックス 430" descr="An overview of all the services offered by Azurte">
            <a:extLst>
              <a:ext uri="{FF2B5EF4-FFF2-40B4-BE49-F238E27FC236}">
                <a16:creationId xmlns:a16="http://schemas.microsoft.com/office/drawing/2014/main" id="{E517E711-7A7E-40E4-B4A0-350D85BA58D2}"/>
              </a:ext>
            </a:extLst>
          </p:cNvPr>
          <p:cNvSpPr txBox="1"/>
          <p:nvPr/>
        </p:nvSpPr>
        <p:spPr>
          <a:xfrm>
            <a:off x="2370110" y="3470384"/>
            <a:ext cx="85472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Media/CDN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01" name="正方形/長方形 454" descr="An overview of all the services offered by Azurte">
            <a:extLst>
              <a:ext uri="{FF2B5EF4-FFF2-40B4-BE49-F238E27FC236}">
                <a16:creationId xmlns:a16="http://schemas.microsoft.com/office/drawing/2014/main" id="{710E9DCD-F5B0-4AD3-A1A6-5FF5FA6673AB}"/>
              </a:ext>
            </a:extLst>
          </p:cNvPr>
          <p:cNvSpPr/>
          <p:nvPr/>
        </p:nvSpPr>
        <p:spPr>
          <a:xfrm>
            <a:off x="5869959" y="2721548"/>
            <a:ext cx="617477"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Cognitive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02" name="正方形/長方形 455" descr="An overview of all the services offered by Azurte">
            <a:extLst>
              <a:ext uri="{FF2B5EF4-FFF2-40B4-BE49-F238E27FC236}">
                <a16:creationId xmlns:a16="http://schemas.microsoft.com/office/drawing/2014/main" id="{5BD31A29-69CB-4618-A4AC-19E2DE5C3A85}"/>
              </a:ext>
            </a:extLst>
          </p:cNvPr>
          <p:cNvSpPr/>
          <p:nvPr/>
        </p:nvSpPr>
        <p:spPr>
          <a:xfrm>
            <a:off x="4557675" y="2776950"/>
            <a:ext cx="546945"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Hub</a:t>
            </a:r>
          </a:p>
        </p:txBody>
      </p:sp>
      <p:sp>
        <p:nvSpPr>
          <p:cNvPr id="103" name="正方形/長方形 456" descr="An overview of all the services offered by Azurte">
            <a:extLst>
              <a:ext uri="{FF2B5EF4-FFF2-40B4-BE49-F238E27FC236}">
                <a16:creationId xmlns:a16="http://schemas.microsoft.com/office/drawing/2014/main" id="{52E43065-7E7C-482C-B496-12001B17EC84}"/>
              </a:ext>
            </a:extLst>
          </p:cNvPr>
          <p:cNvSpPr/>
          <p:nvPr/>
        </p:nvSpPr>
        <p:spPr>
          <a:xfrm>
            <a:off x="7183923" y="3744687"/>
            <a:ext cx="58862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Stream</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Analytics</a:t>
            </a:r>
          </a:p>
        </p:txBody>
      </p:sp>
      <p:sp>
        <p:nvSpPr>
          <p:cNvPr id="104" name="正方形/長方形 457" descr="An overview of all the services offered by Azurte">
            <a:extLst>
              <a:ext uri="{FF2B5EF4-FFF2-40B4-BE49-F238E27FC236}">
                <a16:creationId xmlns:a16="http://schemas.microsoft.com/office/drawing/2014/main" id="{95C3E5C0-1D9D-4ED9-A426-3F6A99B62E7E}"/>
              </a:ext>
            </a:extLst>
          </p:cNvPr>
          <p:cNvSpPr/>
          <p:nvPr/>
        </p:nvSpPr>
        <p:spPr>
          <a:xfrm>
            <a:off x="11123847" y="4079821"/>
            <a:ext cx="877888"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Role- based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access control</a:t>
            </a:r>
          </a:p>
        </p:txBody>
      </p:sp>
      <p:sp>
        <p:nvSpPr>
          <p:cNvPr id="105" name="正方形/長方形 458" descr="An overview of all the services offered by Azurte">
            <a:extLst>
              <a:ext uri="{FF2B5EF4-FFF2-40B4-BE49-F238E27FC236}">
                <a16:creationId xmlns:a16="http://schemas.microsoft.com/office/drawing/2014/main" id="{0E0BBCB5-A767-4084-8C6D-595FE2BE0593}"/>
              </a:ext>
            </a:extLst>
          </p:cNvPr>
          <p:cNvSpPr/>
          <p:nvPr/>
        </p:nvSpPr>
        <p:spPr>
          <a:xfrm>
            <a:off x="4567598" y="3744687"/>
            <a:ext cx="766557"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Digital Twins</a:t>
            </a:r>
          </a:p>
        </p:txBody>
      </p:sp>
      <p:sp>
        <p:nvSpPr>
          <p:cNvPr id="106" name="正方形/長方形 459" descr="An overview of all the services offered by Azurte">
            <a:extLst>
              <a:ext uri="{FF2B5EF4-FFF2-40B4-BE49-F238E27FC236}">
                <a16:creationId xmlns:a16="http://schemas.microsoft.com/office/drawing/2014/main" id="{C3E2BCE6-5A0D-47F2-BA44-2E549CEA2521}"/>
              </a:ext>
            </a:extLst>
          </p:cNvPr>
          <p:cNvSpPr/>
          <p:nvPr/>
        </p:nvSpPr>
        <p:spPr>
          <a:xfrm>
            <a:off x="4562111" y="3396429"/>
            <a:ext cx="69923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Time Series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pic>
        <p:nvPicPr>
          <p:cNvPr id="107" name="グラフィックス 460" descr="An overview of all the services offered by Azurte">
            <a:extLst>
              <a:ext uri="{FF2B5EF4-FFF2-40B4-BE49-F238E27FC236}">
                <a16:creationId xmlns:a16="http://schemas.microsoft.com/office/drawing/2014/main" id="{EC32E11E-DF1A-499B-A558-6735577E501B}"/>
              </a:ext>
            </a:extLst>
          </p:cNvPr>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214873" y="4132173"/>
            <a:ext cx="240000" cy="240000"/>
          </a:xfrm>
          <a:prstGeom prst="rect">
            <a:avLst/>
          </a:prstGeom>
        </p:spPr>
      </p:pic>
      <p:pic>
        <p:nvPicPr>
          <p:cNvPr id="108" name="グラフィックス 461" descr="An overview of all the services offered by Azurte">
            <a:extLst>
              <a:ext uri="{FF2B5EF4-FFF2-40B4-BE49-F238E27FC236}">
                <a16:creationId xmlns:a16="http://schemas.microsoft.com/office/drawing/2014/main" id="{69F3EFED-9299-4021-8460-2EC9382C418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204952" y="2773903"/>
            <a:ext cx="240000" cy="240000"/>
          </a:xfrm>
          <a:prstGeom prst="rect">
            <a:avLst/>
          </a:prstGeom>
        </p:spPr>
      </p:pic>
      <p:pic>
        <p:nvPicPr>
          <p:cNvPr id="109" name="グラフィックス 462" descr="An overview of all the services offered by Azurte">
            <a:extLst>
              <a:ext uri="{FF2B5EF4-FFF2-40B4-BE49-F238E27FC236}">
                <a16:creationId xmlns:a16="http://schemas.microsoft.com/office/drawing/2014/main" id="{D42C1422-4C9E-41AE-93FE-CA5FBC3C5A16}"/>
              </a:ext>
            </a:extLst>
          </p:cNvPr>
          <p:cNvPicPr>
            <a:picLocks noChangeAspect="1"/>
          </p:cNvPicPr>
          <p:nvPr/>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6854021" y="3797041"/>
            <a:ext cx="240000" cy="240000"/>
          </a:xfrm>
          <a:prstGeom prst="rect">
            <a:avLst/>
          </a:prstGeom>
        </p:spPr>
      </p:pic>
      <p:pic>
        <p:nvPicPr>
          <p:cNvPr id="110" name="グラフィックス 463" descr="An overview of all the services offered by Azurte">
            <a:extLst>
              <a:ext uri="{FF2B5EF4-FFF2-40B4-BE49-F238E27FC236}">
                <a16:creationId xmlns:a16="http://schemas.microsoft.com/office/drawing/2014/main" id="{CC61B8CC-EA53-4A1A-841A-3B5DF448E12C}"/>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514583" y="3117465"/>
            <a:ext cx="240000" cy="240000"/>
          </a:xfrm>
          <a:prstGeom prst="rect">
            <a:avLst/>
          </a:prstGeom>
        </p:spPr>
      </p:pic>
      <p:sp>
        <p:nvSpPr>
          <p:cNvPr id="111" name="正方形/長方形 464" descr="An overview of all the services offered by Azurte">
            <a:extLst>
              <a:ext uri="{FF2B5EF4-FFF2-40B4-BE49-F238E27FC236}">
                <a16:creationId xmlns:a16="http://schemas.microsoft.com/office/drawing/2014/main" id="{C985B99A-2EB3-4344-B2C2-DDECBD845D6E}"/>
              </a:ext>
            </a:extLst>
          </p:cNvPr>
          <p:cNvSpPr/>
          <p:nvPr/>
        </p:nvSpPr>
        <p:spPr>
          <a:xfrm>
            <a:off x="4567596" y="3120513"/>
            <a:ext cx="679994"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Central</a:t>
            </a:r>
          </a:p>
        </p:txBody>
      </p:sp>
      <p:pic>
        <p:nvPicPr>
          <p:cNvPr id="112" name="グラフィックス 465" descr="An overview of all the services offered by Azurte">
            <a:extLst>
              <a:ext uri="{FF2B5EF4-FFF2-40B4-BE49-F238E27FC236}">
                <a16:creationId xmlns:a16="http://schemas.microsoft.com/office/drawing/2014/main" id="{BA9F6C77-50FA-49E5-8DD0-1AAC9116ACBA}"/>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214873" y="3117465"/>
            <a:ext cx="240000" cy="240000"/>
          </a:xfrm>
          <a:prstGeom prst="rect">
            <a:avLst/>
          </a:prstGeom>
        </p:spPr>
      </p:pic>
      <p:pic>
        <p:nvPicPr>
          <p:cNvPr id="113" name="グラフィックス 466" descr="An overview of all the services offered by Azurte">
            <a:extLst>
              <a:ext uri="{FF2B5EF4-FFF2-40B4-BE49-F238E27FC236}">
                <a16:creationId xmlns:a16="http://schemas.microsoft.com/office/drawing/2014/main" id="{65FBB83F-06C0-45D1-88B1-1600D5B43B90}"/>
              </a:ext>
            </a:extLst>
          </p:cNvPr>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4214873" y="3448784"/>
            <a:ext cx="240000" cy="240000"/>
          </a:xfrm>
          <a:prstGeom prst="rect">
            <a:avLst/>
          </a:prstGeom>
        </p:spPr>
      </p:pic>
      <p:pic>
        <p:nvPicPr>
          <p:cNvPr id="114" name="グラフィックス 467" descr="An overview of all the services offered by Azurte">
            <a:extLst>
              <a:ext uri="{FF2B5EF4-FFF2-40B4-BE49-F238E27FC236}">
                <a16:creationId xmlns:a16="http://schemas.microsoft.com/office/drawing/2014/main" id="{C129AF73-734E-4885-9B61-5BA887D9EDAC}"/>
              </a:ext>
            </a:extLst>
          </p:cNvPr>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214873" y="3797041"/>
            <a:ext cx="240000" cy="240000"/>
          </a:xfrm>
          <a:prstGeom prst="rect">
            <a:avLst/>
          </a:prstGeom>
        </p:spPr>
      </p:pic>
      <p:sp>
        <p:nvSpPr>
          <p:cNvPr id="115" name="テキスト ボックス 468" descr="An overview of all the services offered by Azurte">
            <a:extLst>
              <a:ext uri="{FF2B5EF4-FFF2-40B4-BE49-F238E27FC236}">
                <a16:creationId xmlns:a16="http://schemas.microsoft.com/office/drawing/2014/main" id="{C188AF5B-093C-43C4-83CB-F0EC5C21B868}"/>
              </a:ext>
            </a:extLst>
          </p:cNvPr>
          <p:cNvSpPr txBox="1"/>
          <p:nvPr/>
        </p:nvSpPr>
        <p:spPr>
          <a:xfrm>
            <a:off x="4567598" y="4129063"/>
            <a:ext cx="8495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Edge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6" name="グラフィックス 469" descr="An overview of all the services offered by Azurte">
            <a:extLst>
              <a:ext uri="{FF2B5EF4-FFF2-40B4-BE49-F238E27FC236}">
                <a16:creationId xmlns:a16="http://schemas.microsoft.com/office/drawing/2014/main" id="{BA60836C-7828-4A89-85C3-99F3FAE359C6}"/>
              </a:ext>
            </a:extLst>
          </p:cNvPr>
          <p:cNvPicPr>
            <a:picLocks noChangeAspect="1"/>
          </p:cNvPicPr>
          <p:nvPr/>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14583" y="2773903"/>
            <a:ext cx="240000" cy="240000"/>
          </a:xfrm>
          <a:prstGeom prst="rect">
            <a:avLst/>
          </a:prstGeom>
        </p:spPr>
      </p:pic>
      <p:pic>
        <p:nvPicPr>
          <p:cNvPr id="117" name="グラフィックス 470" descr="An overview of all the services offered by Azurte">
            <a:extLst>
              <a:ext uri="{FF2B5EF4-FFF2-40B4-BE49-F238E27FC236}">
                <a16:creationId xmlns:a16="http://schemas.microsoft.com/office/drawing/2014/main" id="{58F3860B-6AFA-4D61-93AB-5E2014E8B0DF}"/>
              </a:ext>
            </a:extLst>
          </p:cNvPr>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514583" y="3797041"/>
            <a:ext cx="240000" cy="240000"/>
          </a:xfrm>
          <a:prstGeom prst="rect">
            <a:avLst/>
          </a:prstGeom>
        </p:spPr>
      </p:pic>
      <p:sp>
        <p:nvSpPr>
          <p:cNvPr id="118" name="テキスト ボックス 471" descr="An overview of all the services offered by Azurte">
            <a:extLst>
              <a:ext uri="{FF2B5EF4-FFF2-40B4-BE49-F238E27FC236}">
                <a16:creationId xmlns:a16="http://schemas.microsoft.com/office/drawing/2014/main" id="{547FCCE0-7A86-44E1-AF90-BB48A11F5D59}"/>
              </a:ext>
            </a:extLst>
          </p:cNvPr>
          <p:cNvSpPr txBox="1"/>
          <p:nvPr/>
        </p:nvSpPr>
        <p:spPr>
          <a:xfrm>
            <a:off x="5869959" y="3732378"/>
            <a:ext cx="6095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9" name="グラフィックス 472" descr="An overview of all the services offered by Azurte">
            <a:extLst>
              <a:ext uri="{FF2B5EF4-FFF2-40B4-BE49-F238E27FC236}">
                <a16:creationId xmlns:a16="http://schemas.microsoft.com/office/drawing/2014/main" id="{45BA40CE-B98D-4810-A816-C711CFCA1503}"/>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830192" y="2773903"/>
            <a:ext cx="240000" cy="240000"/>
          </a:xfrm>
          <a:prstGeom prst="rect">
            <a:avLst/>
          </a:prstGeom>
        </p:spPr>
      </p:pic>
      <p:sp>
        <p:nvSpPr>
          <p:cNvPr id="120" name="正方形/長方形 473" descr="An overview of all the services offered by Azurte">
            <a:extLst>
              <a:ext uri="{FF2B5EF4-FFF2-40B4-BE49-F238E27FC236}">
                <a16:creationId xmlns:a16="http://schemas.microsoft.com/office/drawing/2014/main" id="{B9ACAAB9-7B92-424C-87DD-34C54E0B7D50}"/>
              </a:ext>
            </a:extLst>
          </p:cNvPr>
          <p:cNvSpPr/>
          <p:nvPr/>
        </p:nvSpPr>
        <p:spPr>
          <a:xfrm>
            <a:off x="7183923" y="2721548"/>
            <a:ext cx="694421"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121" name="グラフィックス 474" descr="An overview of all the services offered by Azurte">
            <a:extLst>
              <a:ext uri="{FF2B5EF4-FFF2-40B4-BE49-F238E27FC236}">
                <a16:creationId xmlns:a16="http://schemas.microsoft.com/office/drawing/2014/main" id="{06169A78-B336-4965-8D97-4B5EBBC4CA1B}"/>
              </a:ext>
            </a:extLst>
          </p:cNvPr>
          <p:cNvPicPr>
            <a:picLocks noChangeAspect="1"/>
          </p:cNvPicPr>
          <p:nvPr/>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6855463" y="3117465"/>
            <a:ext cx="240000" cy="240000"/>
          </a:xfrm>
          <a:prstGeom prst="rect">
            <a:avLst/>
          </a:prstGeom>
        </p:spPr>
      </p:pic>
      <p:sp>
        <p:nvSpPr>
          <p:cNvPr id="122" name="正方形/長方形 475" descr="An overview of all the services offered by Azurte">
            <a:extLst>
              <a:ext uri="{FF2B5EF4-FFF2-40B4-BE49-F238E27FC236}">
                <a16:creationId xmlns:a16="http://schemas.microsoft.com/office/drawing/2014/main" id="{BE0A6521-26D0-4732-8954-D4C17FADEB41}"/>
              </a:ext>
            </a:extLst>
          </p:cNvPr>
          <p:cNvSpPr/>
          <p:nvPr/>
        </p:nvSpPr>
        <p:spPr>
          <a:xfrm>
            <a:off x="7183921" y="3065111"/>
            <a:ext cx="73892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Databricks</a:t>
            </a:r>
          </a:p>
        </p:txBody>
      </p:sp>
      <p:pic>
        <p:nvPicPr>
          <p:cNvPr id="123" name="グラフィックス 476" descr="An overview of all the services offered by Azurte">
            <a:extLst>
              <a:ext uri="{FF2B5EF4-FFF2-40B4-BE49-F238E27FC236}">
                <a16:creationId xmlns:a16="http://schemas.microsoft.com/office/drawing/2014/main" id="{99ED2B5B-0390-4950-B74F-AC1903E24E51}"/>
              </a:ext>
            </a:extLst>
          </p:cNvPr>
          <p:cNvPicPr>
            <a:picLocks noChangeAspect="1"/>
          </p:cNvPicPr>
          <p:nvPr/>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835327" y="3448784"/>
            <a:ext cx="240000" cy="240000"/>
          </a:xfrm>
          <a:prstGeom prst="rect">
            <a:avLst/>
          </a:prstGeom>
        </p:spPr>
      </p:pic>
      <p:sp>
        <p:nvSpPr>
          <p:cNvPr id="124" name="テキスト ボックス 477" descr="An overview of all the services offered by Azurte">
            <a:extLst>
              <a:ext uri="{FF2B5EF4-FFF2-40B4-BE49-F238E27FC236}">
                <a16:creationId xmlns:a16="http://schemas.microsoft.com/office/drawing/2014/main" id="{954C3D69-44B0-4A13-879B-7FF7479D5FF2}"/>
              </a:ext>
            </a:extLst>
          </p:cNvPr>
          <p:cNvSpPr txBox="1"/>
          <p:nvPr/>
        </p:nvSpPr>
        <p:spPr>
          <a:xfrm>
            <a:off x="7183921" y="3384119"/>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Apache Spark</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25" name="テキスト ボックス 478" descr="An overview of all the services offered by Azurte">
            <a:extLst>
              <a:ext uri="{FF2B5EF4-FFF2-40B4-BE49-F238E27FC236}">
                <a16:creationId xmlns:a16="http://schemas.microsoft.com/office/drawing/2014/main" id="{D6C7A9C4-C921-4F70-B506-A83435044FEB}"/>
              </a:ext>
            </a:extLst>
          </p:cNvPr>
          <p:cNvSpPr txBox="1"/>
          <p:nvPr/>
        </p:nvSpPr>
        <p:spPr>
          <a:xfrm>
            <a:off x="5952251" y="2415914"/>
            <a:ext cx="30168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AI</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pic>
        <p:nvPicPr>
          <p:cNvPr id="126" name="グラフィックス 479" descr="An overview of all the services offered by Azurte">
            <a:extLst>
              <a:ext uri="{FF2B5EF4-FFF2-40B4-BE49-F238E27FC236}">
                <a16:creationId xmlns:a16="http://schemas.microsoft.com/office/drawing/2014/main" id="{C0D03E60-4941-410B-92A2-C0381BD014E4}"/>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514583" y="3448784"/>
            <a:ext cx="240000" cy="240000"/>
          </a:xfrm>
          <a:prstGeom prst="rect">
            <a:avLst/>
          </a:prstGeom>
        </p:spPr>
      </p:pic>
      <p:pic>
        <p:nvPicPr>
          <p:cNvPr id="127" name="グラフィックス 19" descr="An overview of all the services offered by Azurte">
            <a:extLst>
              <a:ext uri="{FF2B5EF4-FFF2-40B4-BE49-F238E27FC236}">
                <a16:creationId xmlns:a16="http://schemas.microsoft.com/office/drawing/2014/main" id="{954E0F5F-9B54-4553-A862-7FD9D29F0B0A}"/>
              </a:ext>
            </a:extLst>
          </p:cNvPr>
          <p:cNvPicPr>
            <a:picLocks noChangeAspect="1"/>
          </p:cNvPicPr>
          <p:nvPr/>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5514583" y="4132173"/>
            <a:ext cx="240000" cy="240000"/>
          </a:xfrm>
          <a:prstGeom prst="rect">
            <a:avLst/>
          </a:prstGeom>
        </p:spPr>
      </p:pic>
      <p:sp>
        <p:nvSpPr>
          <p:cNvPr id="128" name="正方形/長方形 480" descr="An overview of all the services offered by Azurte">
            <a:extLst>
              <a:ext uri="{FF2B5EF4-FFF2-40B4-BE49-F238E27FC236}">
                <a16:creationId xmlns:a16="http://schemas.microsoft.com/office/drawing/2014/main" id="{BA0A5FAB-5295-4EE7-8D3B-024DBFF6823C}"/>
              </a:ext>
            </a:extLst>
          </p:cNvPr>
          <p:cNvSpPr/>
          <p:nvPr/>
        </p:nvSpPr>
        <p:spPr>
          <a:xfrm>
            <a:off x="5869959" y="3065111"/>
            <a:ext cx="95171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Studio</a:t>
            </a:r>
          </a:p>
        </p:txBody>
      </p:sp>
      <p:sp>
        <p:nvSpPr>
          <p:cNvPr id="129" name="正方形/長方形 481" descr="An overview of all the services offered by Azurte">
            <a:extLst>
              <a:ext uri="{FF2B5EF4-FFF2-40B4-BE49-F238E27FC236}">
                <a16:creationId xmlns:a16="http://schemas.microsoft.com/office/drawing/2014/main" id="{2E176985-AD56-45B6-9ABD-737C56C27F4E}"/>
              </a:ext>
            </a:extLst>
          </p:cNvPr>
          <p:cNvSpPr/>
          <p:nvPr/>
        </p:nvSpPr>
        <p:spPr>
          <a:xfrm>
            <a:off x="5869959" y="3396431"/>
            <a:ext cx="101954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Service</a:t>
            </a:r>
          </a:p>
        </p:txBody>
      </p:sp>
      <p:sp>
        <p:nvSpPr>
          <p:cNvPr id="130" name="テキスト ボックス 482" descr="An overview of all the services offered by Azurte">
            <a:extLst>
              <a:ext uri="{FF2B5EF4-FFF2-40B4-BE49-F238E27FC236}">
                <a16:creationId xmlns:a16="http://schemas.microsoft.com/office/drawing/2014/main" id="{7D74894B-960E-4834-B6CD-6CAA67EAE9CB}"/>
              </a:ext>
            </a:extLst>
          </p:cNvPr>
          <p:cNvSpPr txBox="1"/>
          <p:nvPr/>
        </p:nvSpPr>
        <p:spPr>
          <a:xfrm>
            <a:off x="5869960" y="4067510"/>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Search</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31" name="グラフィックス 24" descr="An overview of all the services offered by Azurte">
            <a:extLst>
              <a:ext uri="{FF2B5EF4-FFF2-40B4-BE49-F238E27FC236}">
                <a16:creationId xmlns:a16="http://schemas.microsoft.com/office/drawing/2014/main" id="{69B9C1AE-DE77-4A4E-9CD5-A75AA698C6DD}"/>
              </a:ext>
            </a:extLst>
          </p:cNvPr>
          <p:cNvPicPr>
            <a:picLocks noChangeAspect="1"/>
          </p:cNvPicPr>
          <p:nvPr/>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6855876" y="4132173"/>
            <a:ext cx="240000" cy="240000"/>
          </a:xfrm>
          <a:prstGeom prst="rect">
            <a:avLst/>
          </a:prstGeom>
        </p:spPr>
      </p:pic>
      <p:sp>
        <p:nvSpPr>
          <p:cNvPr id="132" name="テキスト ボックス 483" descr="An overview of all the services offered by Azurte">
            <a:extLst>
              <a:ext uri="{FF2B5EF4-FFF2-40B4-BE49-F238E27FC236}">
                <a16:creationId xmlns:a16="http://schemas.microsoft.com/office/drawing/2014/main" id="{4EBFF35B-43C0-4004-A362-6C37FFE1396C}"/>
              </a:ext>
            </a:extLst>
          </p:cNvPr>
          <p:cNvSpPr txBox="1"/>
          <p:nvPr/>
        </p:nvSpPr>
        <p:spPr>
          <a:xfrm>
            <a:off x="7045255" y="2418343"/>
            <a:ext cx="68640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Analytics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33" name="テキスト ボックス 484" descr="An overview of all the services offered by Azurte">
            <a:extLst>
              <a:ext uri="{FF2B5EF4-FFF2-40B4-BE49-F238E27FC236}">
                <a16:creationId xmlns:a16="http://schemas.microsoft.com/office/drawing/2014/main" id="{6803DCC0-9B80-4A54-AF39-85ADA8A4BF04}"/>
              </a:ext>
            </a:extLst>
          </p:cNvPr>
          <p:cNvSpPr txBox="1"/>
          <p:nvPr/>
        </p:nvSpPr>
        <p:spPr>
          <a:xfrm>
            <a:off x="7183923" y="4067510"/>
            <a:ext cx="8674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Lake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 Gen2</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34" name="正方形/長方形 486" descr="An overview of all the services offered by Azurte">
            <a:extLst>
              <a:ext uri="{FF2B5EF4-FFF2-40B4-BE49-F238E27FC236}">
                <a16:creationId xmlns:a16="http://schemas.microsoft.com/office/drawing/2014/main" id="{12D3E7C2-1B44-41F6-8AE1-75156C9D222F}"/>
              </a:ext>
            </a:extLst>
          </p:cNvPr>
          <p:cNvSpPr/>
          <p:nvPr/>
        </p:nvSpPr>
        <p:spPr>
          <a:xfrm>
            <a:off x="4557677" y="2100725"/>
            <a:ext cx="761747"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Mobile Apps</a:t>
            </a:r>
          </a:p>
        </p:txBody>
      </p:sp>
      <p:sp>
        <p:nvSpPr>
          <p:cNvPr id="135" name="正方形/長方形 487" descr="An overview of all the services offered by Azurte">
            <a:extLst>
              <a:ext uri="{FF2B5EF4-FFF2-40B4-BE49-F238E27FC236}">
                <a16:creationId xmlns:a16="http://schemas.microsoft.com/office/drawing/2014/main" id="{0C4070B9-7DC4-4558-9C7C-D217CBE99C9F}"/>
              </a:ext>
            </a:extLst>
          </p:cNvPr>
          <p:cNvSpPr/>
          <p:nvPr/>
        </p:nvSpPr>
        <p:spPr>
          <a:xfrm>
            <a:off x="4557676" y="1768078"/>
            <a:ext cx="654346"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Web Apps</a:t>
            </a:r>
          </a:p>
        </p:txBody>
      </p:sp>
      <p:sp>
        <p:nvSpPr>
          <p:cNvPr id="136" name="正方形/長方形 488" descr="An overview of all the services offered by Azurte">
            <a:extLst>
              <a:ext uri="{FF2B5EF4-FFF2-40B4-BE49-F238E27FC236}">
                <a16:creationId xmlns:a16="http://schemas.microsoft.com/office/drawing/2014/main" id="{AC482289-C2FB-40A4-A356-124830105214}"/>
              </a:ext>
            </a:extLst>
          </p:cNvPr>
          <p:cNvSpPr/>
          <p:nvPr/>
        </p:nvSpPr>
        <p:spPr>
          <a:xfrm>
            <a:off x="5869961" y="1768078"/>
            <a:ext cx="688009"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sp>
        <p:nvSpPr>
          <p:cNvPr id="137" name="正方形/長方形 489" descr="An overview of all the services offered by Azurte">
            <a:extLst>
              <a:ext uri="{FF2B5EF4-FFF2-40B4-BE49-F238E27FC236}">
                <a16:creationId xmlns:a16="http://schemas.microsoft.com/office/drawing/2014/main" id="{F13997F6-B9E3-457B-A918-1D8E006BD5B5}"/>
              </a:ext>
            </a:extLst>
          </p:cNvPr>
          <p:cNvSpPr/>
          <p:nvPr/>
        </p:nvSpPr>
        <p:spPr>
          <a:xfrm>
            <a:off x="7186971" y="1768076"/>
            <a:ext cx="708388"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 Apps</a:t>
            </a:r>
          </a:p>
        </p:txBody>
      </p:sp>
      <p:sp>
        <p:nvSpPr>
          <p:cNvPr id="138" name="正方形/長方形 490" descr="An overview of all the services offered by Azurte">
            <a:extLst>
              <a:ext uri="{FF2B5EF4-FFF2-40B4-BE49-F238E27FC236}">
                <a16:creationId xmlns:a16="http://schemas.microsoft.com/office/drawing/2014/main" id="{C0753616-92C6-4C0C-931A-7BF62F999BD0}"/>
              </a:ext>
            </a:extLst>
          </p:cNvPr>
          <p:cNvSpPr/>
          <p:nvPr/>
        </p:nvSpPr>
        <p:spPr>
          <a:xfrm>
            <a:off x="5869960" y="2045323"/>
            <a:ext cx="721672"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Notification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Hubs</a:t>
            </a:r>
          </a:p>
        </p:txBody>
      </p:sp>
      <p:pic>
        <p:nvPicPr>
          <p:cNvPr id="139" name="グラフィックス 491" descr="An overview of all the services offered by Azurte">
            <a:extLst>
              <a:ext uri="{FF2B5EF4-FFF2-40B4-BE49-F238E27FC236}">
                <a16:creationId xmlns:a16="http://schemas.microsoft.com/office/drawing/2014/main" id="{F6E37C2E-DFF7-4E04-A583-C0042C870DF2}"/>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514583" y="1765031"/>
            <a:ext cx="240000" cy="240000"/>
          </a:xfrm>
          <a:prstGeom prst="rect">
            <a:avLst/>
          </a:prstGeom>
        </p:spPr>
      </p:pic>
      <p:pic>
        <p:nvPicPr>
          <p:cNvPr id="140" name="グラフィックス 492" descr="An overview of all the services offered by Azurte">
            <a:extLst>
              <a:ext uri="{FF2B5EF4-FFF2-40B4-BE49-F238E27FC236}">
                <a16:creationId xmlns:a16="http://schemas.microsoft.com/office/drawing/2014/main" id="{769579FE-DEE1-4DB2-929C-0D5E87F35CBD}"/>
              </a:ext>
            </a:extLst>
          </p:cNvPr>
          <p:cNvPicPr>
            <a:picLocks noChangeAspect="1"/>
          </p:cNvPicPr>
          <p:nvPr/>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4216525" y="1765031"/>
            <a:ext cx="240000" cy="240000"/>
          </a:xfrm>
          <a:prstGeom prst="rect">
            <a:avLst/>
          </a:prstGeom>
        </p:spPr>
      </p:pic>
      <p:pic>
        <p:nvPicPr>
          <p:cNvPr id="141" name="グラフィックス 493" descr="An overview of all the services offered by Azurte">
            <a:extLst>
              <a:ext uri="{FF2B5EF4-FFF2-40B4-BE49-F238E27FC236}">
                <a16:creationId xmlns:a16="http://schemas.microsoft.com/office/drawing/2014/main" id="{8E25C7CD-9C24-492B-8CBB-5D3A13506283}"/>
              </a:ext>
            </a:extLst>
          </p:cNvPr>
          <p:cNvPicPr>
            <a:picLocks noChangeAspect="1"/>
          </p:cNvPicPr>
          <p:nvPr/>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514583" y="2097677"/>
            <a:ext cx="240000" cy="240000"/>
          </a:xfrm>
          <a:prstGeom prst="rect">
            <a:avLst/>
          </a:prstGeom>
        </p:spPr>
      </p:pic>
      <p:pic>
        <p:nvPicPr>
          <p:cNvPr id="142" name="グラフィックス 494" descr="An overview of all the services offered by Azurte">
            <a:extLst>
              <a:ext uri="{FF2B5EF4-FFF2-40B4-BE49-F238E27FC236}">
                <a16:creationId xmlns:a16="http://schemas.microsoft.com/office/drawing/2014/main" id="{47B28571-59B0-4541-977F-F944925AF20E}"/>
              </a:ext>
            </a:extLst>
          </p:cNvPr>
          <p:cNvPicPr>
            <a:picLocks noChangeAspect="1"/>
          </p:cNvPicPr>
          <p:nvPr/>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4216525" y="2097677"/>
            <a:ext cx="240000" cy="240000"/>
          </a:xfrm>
          <a:prstGeom prst="rect">
            <a:avLst/>
          </a:prstGeom>
        </p:spPr>
      </p:pic>
      <p:sp>
        <p:nvSpPr>
          <p:cNvPr id="143" name="正方形/長方形 496" descr="An overview of all the services offered by Azurte">
            <a:extLst>
              <a:ext uri="{FF2B5EF4-FFF2-40B4-BE49-F238E27FC236}">
                <a16:creationId xmlns:a16="http://schemas.microsoft.com/office/drawing/2014/main" id="{0649BAE6-2B6B-45AF-A221-8E95479CCEE9}"/>
              </a:ext>
            </a:extLst>
          </p:cNvPr>
          <p:cNvSpPr/>
          <p:nvPr/>
        </p:nvSpPr>
        <p:spPr>
          <a:xfrm>
            <a:off x="7183921" y="2045323"/>
            <a:ext cx="52290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err="1">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SignalR</a:t>
            </a:r>
            <a:endPar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44" name="グラフィックス 497" descr="An overview of all the services offered by Azurte">
            <a:extLst>
              <a:ext uri="{FF2B5EF4-FFF2-40B4-BE49-F238E27FC236}">
                <a16:creationId xmlns:a16="http://schemas.microsoft.com/office/drawing/2014/main" id="{1B9038CA-3EF9-4E7E-8059-C69D86BE6896}"/>
              </a:ext>
            </a:extLst>
          </p:cNvPr>
          <p:cNvPicPr>
            <a:picLocks noChangeAspect="1"/>
          </p:cNvPicPr>
          <p:nvPr/>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6852139" y="1764483"/>
            <a:ext cx="241100" cy="241100"/>
          </a:xfrm>
          <a:prstGeom prst="rect">
            <a:avLst/>
          </a:prstGeom>
        </p:spPr>
      </p:pic>
      <p:sp>
        <p:nvSpPr>
          <p:cNvPr id="145" name="正方形/長方形 498" descr="An overview of all the services offered by Azurte">
            <a:extLst>
              <a:ext uri="{FF2B5EF4-FFF2-40B4-BE49-F238E27FC236}">
                <a16:creationId xmlns:a16="http://schemas.microsoft.com/office/drawing/2014/main" id="{50C98D27-51E1-4A6C-9C03-6BEAB534C4BD}"/>
              </a:ext>
            </a:extLst>
          </p:cNvPr>
          <p:cNvSpPr/>
          <p:nvPr/>
        </p:nvSpPr>
        <p:spPr>
          <a:xfrm>
            <a:off x="8494038" y="2045323"/>
            <a:ext cx="75305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Application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sp>
        <p:nvSpPr>
          <p:cNvPr id="146" name="正方形/長方形 499" descr="An overview of all the services offered by Azurte">
            <a:extLst>
              <a:ext uri="{FF2B5EF4-FFF2-40B4-BE49-F238E27FC236}">
                <a16:creationId xmlns:a16="http://schemas.microsoft.com/office/drawing/2014/main" id="{A523B18C-0820-4586-9B3B-93AE721FA972}"/>
              </a:ext>
            </a:extLst>
          </p:cNvPr>
          <p:cNvSpPr/>
          <p:nvPr/>
        </p:nvSpPr>
        <p:spPr>
          <a:xfrm>
            <a:off x="9809769" y="1712676"/>
            <a:ext cx="685375"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Lab</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47" name="正方形/長方形 500" descr="An overview of all the services offered by Azurte">
            <a:extLst>
              <a:ext uri="{FF2B5EF4-FFF2-40B4-BE49-F238E27FC236}">
                <a16:creationId xmlns:a16="http://schemas.microsoft.com/office/drawing/2014/main" id="{7BA2D130-9124-4732-914C-F8CE0E89B74D}"/>
              </a:ext>
            </a:extLst>
          </p:cNvPr>
          <p:cNvSpPr/>
          <p:nvPr/>
        </p:nvSpPr>
        <p:spPr>
          <a:xfrm>
            <a:off x="8494038" y="1768078"/>
            <a:ext cx="82747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DevOps</a:t>
            </a:r>
          </a:p>
        </p:txBody>
      </p:sp>
      <p:sp>
        <p:nvSpPr>
          <p:cNvPr id="148" name="正方形/長方形 501" descr="An overview of all the services offered by Azurte">
            <a:extLst>
              <a:ext uri="{FF2B5EF4-FFF2-40B4-BE49-F238E27FC236}">
                <a16:creationId xmlns:a16="http://schemas.microsoft.com/office/drawing/2014/main" id="{ADBEAEA9-8D6A-4104-9218-AEA075EAB158}"/>
              </a:ext>
            </a:extLst>
          </p:cNvPr>
          <p:cNvSpPr/>
          <p:nvPr/>
        </p:nvSpPr>
        <p:spPr>
          <a:xfrm>
            <a:off x="9801740" y="2100725"/>
            <a:ext cx="370614"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SDK</a:t>
            </a:r>
          </a:p>
        </p:txBody>
      </p:sp>
      <p:pic>
        <p:nvPicPr>
          <p:cNvPr id="149" name="グラフィックス 502" descr="An overview of all the services offered by Azurte">
            <a:extLst>
              <a:ext uri="{FF2B5EF4-FFF2-40B4-BE49-F238E27FC236}">
                <a16:creationId xmlns:a16="http://schemas.microsoft.com/office/drawing/2014/main" id="{6F75EEA7-AE29-414B-B075-C8C7B48FAA78}"/>
              </a:ext>
            </a:extLst>
          </p:cNvPr>
          <p:cNvPicPr>
            <a:picLocks noChangeAspect="1"/>
          </p:cNvPicPr>
          <p:nvPr/>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151445" y="1765031"/>
            <a:ext cx="240000" cy="240000"/>
          </a:xfrm>
          <a:prstGeom prst="rect">
            <a:avLst/>
          </a:prstGeom>
        </p:spPr>
      </p:pic>
      <p:pic>
        <p:nvPicPr>
          <p:cNvPr id="150" name="グラフィックス 503" descr="An overview of all the services offered by Azurte">
            <a:extLst>
              <a:ext uri="{FF2B5EF4-FFF2-40B4-BE49-F238E27FC236}">
                <a16:creationId xmlns:a16="http://schemas.microsoft.com/office/drawing/2014/main" id="{29BF56FE-5643-492E-AA96-B3C77C913005}"/>
              </a:ext>
            </a:extLst>
          </p:cNvPr>
          <p:cNvPicPr>
            <a:picLocks noChangeAspect="1"/>
          </p:cNvPicPr>
          <p:nvPr/>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469111" y="2097677"/>
            <a:ext cx="240000" cy="240000"/>
          </a:xfrm>
          <a:prstGeom prst="rect">
            <a:avLst/>
          </a:prstGeom>
        </p:spPr>
      </p:pic>
      <p:sp>
        <p:nvSpPr>
          <p:cNvPr id="151" name="正方形/長方形 506" descr="An overview of all the services offered by Azurte">
            <a:extLst>
              <a:ext uri="{FF2B5EF4-FFF2-40B4-BE49-F238E27FC236}">
                <a16:creationId xmlns:a16="http://schemas.microsoft.com/office/drawing/2014/main" id="{70A0AEDB-5A0A-48A1-809C-BA9FDFE5B65D}"/>
              </a:ext>
            </a:extLst>
          </p:cNvPr>
          <p:cNvSpPr/>
          <p:nvPr/>
        </p:nvSpPr>
        <p:spPr>
          <a:xfrm>
            <a:off x="8494038" y="2721548"/>
            <a:ext cx="607859"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p:txBody>
      </p:sp>
      <p:sp>
        <p:nvSpPr>
          <p:cNvPr id="152" name="正方形/長方形 507" descr="An overview of all the services offered by Azurte">
            <a:extLst>
              <a:ext uri="{FF2B5EF4-FFF2-40B4-BE49-F238E27FC236}">
                <a16:creationId xmlns:a16="http://schemas.microsoft.com/office/drawing/2014/main" id="{E4E3B233-FDB9-47C4-92E3-1C5FECE42DAF}"/>
              </a:ext>
            </a:extLst>
          </p:cNvPr>
          <p:cNvSpPr/>
          <p:nvPr/>
        </p:nvSpPr>
        <p:spPr>
          <a:xfrm>
            <a:off x="9815862" y="3489833"/>
            <a:ext cx="75854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Factory</a:t>
            </a:r>
          </a:p>
        </p:txBody>
      </p:sp>
      <p:sp>
        <p:nvSpPr>
          <p:cNvPr id="153" name="正方形/長方形 508" descr="An overview of all the services offered by Azurte">
            <a:extLst>
              <a:ext uri="{FF2B5EF4-FFF2-40B4-BE49-F238E27FC236}">
                <a16:creationId xmlns:a16="http://schemas.microsoft.com/office/drawing/2014/main" id="{2715B1D0-4714-4F40-B8AB-5BCDC52A75FA}"/>
              </a:ext>
            </a:extLst>
          </p:cNvPr>
          <p:cNvSpPr/>
          <p:nvPr/>
        </p:nvSpPr>
        <p:spPr>
          <a:xfrm>
            <a:off x="8494038" y="3065111"/>
            <a:ext cx="7649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MySQL</a:t>
            </a:r>
          </a:p>
        </p:txBody>
      </p:sp>
      <p:pic>
        <p:nvPicPr>
          <p:cNvPr id="154" name="グラフィックス 510" descr="An overview of all the services offered by Azurte">
            <a:extLst>
              <a:ext uri="{FF2B5EF4-FFF2-40B4-BE49-F238E27FC236}">
                <a16:creationId xmlns:a16="http://schemas.microsoft.com/office/drawing/2014/main" id="{2AEB8299-4610-4DC7-BE70-2B364A9980C6}"/>
              </a:ext>
            </a:extLst>
          </p:cNvPr>
          <p:cNvPicPr>
            <a:picLocks noChangeAspect="1"/>
          </p:cNvPicPr>
          <p:nvPr/>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8151445" y="2773903"/>
            <a:ext cx="240000" cy="240000"/>
          </a:xfrm>
          <a:prstGeom prst="rect">
            <a:avLst/>
          </a:prstGeom>
        </p:spPr>
      </p:pic>
      <p:pic>
        <p:nvPicPr>
          <p:cNvPr id="155" name="グラフィックス 511" descr="An overview of all the services offered by Azurte">
            <a:extLst>
              <a:ext uri="{FF2B5EF4-FFF2-40B4-BE49-F238E27FC236}">
                <a16:creationId xmlns:a16="http://schemas.microsoft.com/office/drawing/2014/main" id="{43194B0C-F417-4712-995E-97C533E787C3}"/>
              </a:ext>
            </a:extLst>
          </p:cNvPr>
          <p:cNvPicPr>
            <a:picLocks noChangeAspect="1"/>
          </p:cNvPicPr>
          <p:nvPr/>
        </p:nvPicPr>
        <p:blipFill>
          <a:blip r:embed="rId102" cstate="print">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8151445" y="3117465"/>
            <a:ext cx="240000" cy="240000"/>
          </a:xfrm>
          <a:prstGeom prst="rect">
            <a:avLst/>
          </a:prstGeom>
        </p:spPr>
      </p:pic>
      <p:pic>
        <p:nvPicPr>
          <p:cNvPr id="156" name="グラフィックス 512" descr="An overview of all the services offered by Azurte">
            <a:extLst>
              <a:ext uri="{FF2B5EF4-FFF2-40B4-BE49-F238E27FC236}">
                <a16:creationId xmlns:a16="http://schemas.microsoft.com/office/drawing/2014/main" id="{ACC14915-AD69-417F-B25A-DAD1F44C4A14}"/>
              </a:ext>
            </a:extLst>
          </p:cNvPr>
          <p:cNvPicPr>
            <a:picLocks noChangeAspect="1"/>
          </p:cNvPicPr>
          <p:nvPr/>
        </p:nvPicPr>
        <p:blipFill>
          <a:blip r:embed="rId104" cstate="print">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8151445" y="3448784"/>
            <a:ext cx="240000" cy="240000"/>
          </a:xfrm>
          <a:prstGeom prst="rect">
            <a:avLst/>
          </a:prstGeom>
        </p:spPr>
      </p:pic>
      <p:pic>
        <p:nvPicPr>
          <p:cNvPr id="157" name="グラフィックス 513" descr="An overview of all the services offered by Azurte">
            <a:extLst>
              <a:ext uri="{FF2B5EF4-FFF2-40B4-BE49-F238E27FC236}">
                <a16:creationId xmlns:a16="http://schemas.microsoft.com/office/drawing/2014/main" id="{0158235C-9C59-45C9-B697-9C30000E2A2F}"/>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9475240" y="3143223"/>
            <a:ext cx="240000" cy="240000"/>
          </a:xfrm>
          <a:prstGeom prst="rect">
            <a:avLst/>
          </a:prstGeom>
        </p:spPr>
      </p:pic>
      <p:sp>
        <p:nvSpPr>
          <p:cNvPr id="158" name="正方形/長方形 514" descr="An overview of all the services offered by Azurte">
            <a:extLst>
              <a:ext uri="{FF2B5EF4-FFF2-40B4-BE49-F238E27FC236}">
                <a16:creationId xmlns:a16="http://schemas.microsoft.com/office/drawing/2014/main" id="{81C8FE6A-29D4-45B5-9624-3BB5FCAF0958}"/>
              </a:ext>
            </a:extLst>
          </p:cNvPr>
          <p:cNvSpPr/>
          <p:nvPr/>
        </p:nvSpPr>
        <p:spPr>
          <a:xfrm>
            <a:off x="9815860" y="3146270"/>
            <a:ext cx="705642"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Cosmos DB</a:t>
            </a:r>
          </a:p>
        </p:txBody>
      </p:sp>
      <p:pic>
        <p:nvPicPr>
          <p:cNvPr id="159" name="グラフィックス 515" descr="An overview of all the services offered by Azurte">
            <a:extLst>
              <a:ext uri="{FF2B5EF4-FFF2-40B4-BE49-F238E27FC236}">
                <a16:creationId xmlns:a16="http://schemas.microsoft.com/office/drawing/2014/main" id="{B67D1F70-8632-41ED-B9E9-117AAF93A9FD}"/>
              </a:ext>
            </a:extLst>
          </p:cNvPr>
          <p:cNvPicPr>
            <a:picLocks noChangeAspect="1"/>
          </p:cNvPicPr>
          <p:nvPr/>
        </p:nvPicPr>
        <p:blipFill>
          <a:blip r:embed="rId108" cstate="print">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9471561" y="3819084"/>
            <a:ext cx="235105" cy="195921"/>
          </a:xfrm>
          <a:prstGeom prst="rect">
            <a:avLst/>
          </a:prstGeom>
        </p:spPr>
      </p:pic>
      <p:pic>
        <p:nvPicPr>
          <p:cNvPr id="160" name="グラフィックス 516" descr="An overview of all the services offered by Azurte">
            <a:extLst>
              <a:ext uri="{FF2B5EF4-FFF2-40B4-BE49-F238E27FC236}">
                <a16:creationId xmlns:a16="http://schemas.microsoft.com/office/drawing/2014/main" id="{7FD34C96-0E0B-43D8-B8FE-5174AAE42F16}"/>
              </a:ext>
            </a:extLst>
          </p:cNvPr>
          <p:cNvPicPr>
            <a:picLocks noChangeAspect="1"/>
          </p:cNvPicPr>
          <p:nvPr/>
        </p:nvPicPr>
        <p:blipFill>
          <a:blip r:embed="rId110" cstate="print">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478339" y="3489885"/>
            <a:ext cx="233807" cy="233807"/>
          </a:xfrm>
          <a:prstGeom prst="rect">
            <a:avLst/>
          </a:prstGeom>
        </p:spPr>
      </p:pic>
      <p:sp>
        <p:nvSpPr>
          <p:cNvPr id="161" name="正方形/長方形 517" descr="An overview of all the services offered by Azurte">
            <a:extLst>
              <a:ext uri="{FF2B5EF4-FFF2-40B4-BE49-F238E27FC236}">
                <a16:creationId xmlns:a16="http://schemas.microsoft.com/office/drawing/2014/main" id="{8E50B1DA-DC72-4CAB-A88C-B79C60228629}"/>
              </a:ext>
            </a:extLst>
          </p:cNvPr>
          <p:cNvSpPr/>
          <p:nvPr/>
        </p:nvSpPr>
        <p:spPr>
          <a:xfrm>
            <a:off x="8494038" y="3396429"/>
            <a:ext cx="7649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PostgreSQL</a:t>
            </a:r>
          </a:p>
        </p:txBody>
      </p:sp>
      <p:pic>
        <p:nvPicPr>
          <p:cNvPr id="162" name="グラフィックス 34" descr="An overview of all the services offered by Azurte">
            <a:extLst>
              <a:ext uri="{FF2B5EF4-FFF2-40B4-BE49-F238E27FC236}">
                <a16:creationId xmlns:a16="http://schemas.microsoft.com/office/drawing/2014/main" id="{30A1711F-67A7-466E-A22A-A4DAA9E7D7B9}"/>
              </a:ext>
            </a:extLst>
          </p:cNvPr>
          <p:cNvPicPr>
            <a:picLocks noChangeAspect="1"/>
          </p:cNvPicPr>
          <p:nvPr/>
        </p:nvPicPr>
        <p:blipFill>
          <a:blip r:embed="rId112" cstate="print">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181445" y="3797041"/>
            <a:ext cx="180000" cy="240000"/>
          </a:xfrm>
          <a:prstGeom prst="rect">
            <a:avLst/>
          </a:prstGeom>
        </p:spPr>
      </p:pic>
      <p:sp>
        <p:nvSpPr>
          <p:cNvPr id="163" name="正方形/長方形 518" descr="An overview of all the services offered by Azurte">
            <a:extLst>
              <a:ext uri="{FF2B5EF4-FFF2-40B4-BE49-F238E27FC236}">
                <a16:creationId xmlns:a16="http://schemas.microsoft.com/office/drawing/2014/main" id="{4564E732-F5AF-48AE-A721-FD5F6953719A}"/>
              </a:ext>
            </a:extLst>
          </p:cNvPr>
          <p:cNvSpPr/>
          <p:nvPr/>
        </p:nvSpPr>
        <p:spPr>
          <a:xfrm>
            <a:off x="8494038" y="3744687"/>
            <a:ext cx="7649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MariaDB</a:t>
            </a:r>
          </a:p>
        </p:txBody>
      </p:sp>
      <p:pic>
        <p:nvPicPr>
          <p:cNvPr id="164" name="グラフィックス 36" descr="An overview of all the services offered by Azurte">
            <a:extLst>
              <a:ext uri="{FF2B5EF4-FFF2-40B4-BE49-F238E27FC236}">
                <a16:creationId xmlns:a16="http://schemas.microsoft.com/office/drawing/2014/main" id="{2593EF4A-AD5A-41FD-B888-07588280E218}"/>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151445" y="4132173"/>
            <a:ext cx="240000" cy="240000"/>
          </a:xfrm>
          <a:prstGeom prst="rect">
            <a:avLst/>
          </a:prstGeom>
        </p:spPr>
      </p:pic>
      <p:sp>
        <p:nvSpPr>
          <p:cNvPr id="165" name="正方形/長方形 521" descr="An overview of all the services offered by Azurte">
            <a:extLst>
              <a:ext uri="{FF2B5EF4-FFF2-40B4-BE49-F238E27FC236}">
                <a16:creationId xmlns:a16="http://schemas.microsoft.com/office/drawing/2014/main" id="{6956B923-BDF5-4FAD-810D-46499C4E6DF0}"/>
              </a:ext>
            </a:extLst>
          </p:cNvPr>
          <p:cNvSpPr/>
          <p:nvPr/>
        </p:nvSpPr>
        <p:spPr>
          <a:xfrm>
            <a:off x="8494038" y="4079819"/>
            <a:ext cx="9781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Migration Service</a:t>
            </a:r>
          </a:p>
        </p:txBody>
      </p:sp>
      <p:sp>
        <p:nvSpPr>
          <p:cNvPr id="166" name="正方形/長方形 522" descr="An overview of all the services offered by Azurte">
            <a:extLst>
              <a:ext uri="{FF2B5EF4-FFF2-40B4-BE49-F238E27FC236}">
                <a16:creationId xmlns:a16="http://schemas.microsoft.com/office/drawing/2014/main" id="{7B860FBF-072A-4D33-AA85-77C7B1F77281}"/>
              </a:ext>
            </a:extLst>
          </p:cNvPr>
          <p:cNvSpPr/>
          <p:nvPr/>
        </p:nvSpPr>
        <p:spPr>
          <a:xfrm>
            <a:off x="9809731" y="3744687"/>
            <a:ext cx="74732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Cache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for Redis</a:t>
            </a:r>
          </a:p>
        </p:txBody>
      </p:sp>
      <p:sp>
        <p:nvSpPr>
          <p:cNvPr id="167" name="正方形/長方形 523" descr="An overview of all the services offered by Azurte">
            <a:extLst>
              <a:ext uri="{FF2B5EF4-FFF2-40B4-BE49-F238E27FC236}">
                <a16:creationId xmlns:a16="http://schemas.microsoft.com/office/drawing/2014/main" id="{7BFC5AD2-B7B9-4A73-A49D-B5E5F2C7D9FD}"/>
              </a:ext>
            </a:extLst>
          </p:cNvPr>
          <p:cNvSpPr/>
          <p:nvPr/>
        </p:nvSpPr>
        <p:spPr>
          <a:xfrm>
            <a:off x="11123848" y="1768078"/>
            <a:ext cx="609462"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AD</a:t>
            </a:r>
          </a:p>
        </p:txBody>
      </p:sp>
      <p:sp>
        <p:nvSpPr>
          <p:cNvPr id="168" name="正方形/長方形 524" descr="An overview of all the services offered by Azurte">
            <a:extLst>
              <a:ext uri="{FF2B5EF4-FFF2-40B4-BE49-F238E27FC236}">
                <a16:creationId xmlns:a16="http://schemas.microsoft.com/office/drawing/2014/main" id="{3483C8A8-0570-432E-AF08-91DE943FC9FB}"/>
              </a:ext>
            </a:extLst>
          </p:cNvPr>
          <p:cNvSpPr/>
          <p:nvPr/>
        </p:nvSpPr>
        <p:spPr>
          <a:xfrm>
            <a:off x="11123849" y="3120513"/>
            <a:ext cx="611065"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Key Vault</a:t>
            </a:r>
          </a:p>
        </p:txBody>
      </p:sp>
      <p:sp>
        <p:nvSpPr>
          <p:cNvPr id="169" name="正方形/長方形 525" descr="An overview of all the services offered by Azurte">
            <a:extLst>
              <a:ext uri="{FF2B5EF4-FFF2-40B4-BE49-F238E27FC236}">
                <a16:creationId xmlns:a16="http://schemas.microsoft.com/office/drawing/2014/main" id="{D2474227-FC99-4014-87D6-5BDF86FACA0E}"/>
              </a:ext>
            </a:extLst>
          </p:cNvPr>
          <p:cNvSpPr/>
          <p:nvPr/>
        </p:nvSpPr>
        <p:spPr>
          <a:xfrm>
            <a:off x="11123849" y="1365689"/>
            <a:ext cx="57259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Security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Center</a:t>
            </a:r>
          </a:p>
        </p:txBody>
      </p:sp>
      <p:pic>
        <p:nvPicPr>
          <p:cNvPr id="170" name="グラフィックス 526" descr="An overview of all the services offered by Azurte">
            <a:extLst>
              <a:ext uri="{FF2B5EF4-FFF2-40B4-BE49-F238E27FC236}">
                <a16:creationId xmlns:a16="http://schemas.microsoft.com/office/drawing/2014/main" id="{19BD8B67-9D30-4187-8CB5-50BEB7249806}"/>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799761" y="1414185"/>
            <a:ext cx="240000" cy="240000"/>
          </a:xfrm>
          <a:prstGeom prst="rect">
            <a:avLst/>
          </a:prstGeom>
        </p:spPr>
      </p:pic>
      <p:pic>
        <p:nvPicPr>
          <p:cNvPr id="171" name="グラフィックス 527" descr="An overview of all the services offered by Azurte">
            <a:extLst>
              <a:ext uri="{FF2B5EF4-FFF2-40B4-BE49-F238E27FC236}">
                <a16:creationId xmlns:a16="http://schemas.microsoft.com/office/drawing/2014/main" id="{442CF016-CBFD-4D0B-BCD0-D47989030464}"/>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99761" y="1765031"/>
            <a:ext cx="240000" cy="240000"/>
          </a:xfrm>
          <a:prstGeom prst="rect">
            <a:avLst/>
          </a:prstGeom>
        </p:spPr>
      </p:pic>
      <p:pic>
        <p:nvPicPr>
          <p:cNvPr id="172" name="グラフィックス 528" descr="An overview of all the services offered by Azurte">
            <a:extLst>
              <a:ext uri="{FF2B5EF4-FFF2-40B4-BE49-F238E27FC236}">
                <a16:creationId xmlns:a16="http://schemas.microsoft.com/office/drawing/2014/main" id="{5E6D7606-5FE2-4F5E-8C97-C2AE1FB1A7C6}"/>
              </a:ext>
            </a:extLst>
          </p:cNvPr>
          <p:cNvPicPr>
            <a:picLocks noChangeAspect="1"/>
          </p:cNvPicPr>
          <p:nvPr/>
        </p:nvPicPr>
        <p:blipFill>
          <a:blip r:embed="rId120" cstate="print">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0799761" y="2773903"/>
            <a:ext cx="240000" cy="240000"/>
          </a:xfrm>
          <a:prstGeom prst="rect">
            <a:avLst/>
          </a:prstGeom>
        </p:spPr>
      </p:pic>
      <p:sp>
        <p:nvSpPr>
          <p:cNvPr id="173" name="正方形/長方形 529" descr="An overview of all the services offered by Azurte">
            <a:extLst>
              <a:ext uri="{FF2B5EF4-FFF2-40B4-BE49-F238E27FC236}">
                <a16:creationId xmlns:a16="http://schemas.microsoft.com/office/drawing/2014/main" id="{F6E1373E-6217-4AD4-B54E-D7CD0492AE00}"/>
              </a:ext>
            </a:extLst>
          </p:cNvPr>
          <p:cNvSpPr/>
          <p:nvPr/>
        </p:nvSpPr>
        <p:spPr>
          <a:xfrm>
            <a:off x="11123848" y="2721548"/>
            <a:ext cx="654346"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DDoS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Protection</a:t>
            </a:r>
          </a:p>
        </p:txBody>
      </p:sp>
      <p:pic>
        <p:nvPicPr>
          <p:cNvPr id="174" name="グラフィックス 530" descr="An overview of all the services offered by Azurte">
            <a:extLst>
              <a:ext uri="{FF2B5EF4-FFF2-40B4-BE49-F238E27FC236}">
                <a16:creationId xmlns:a16="http://schemas.microsoft.com/office/drawing/2014/main" id="{91B00AC6-5B71-49F5-8754-96AC19AB4EA6}"/>
              </a:ext>
            </a:extLst>
          </p:cNvPr>
          <p:cNvPicPr>
            <a:picLocks noChangeAspect="1"/>
          </p:cNvPicPr>
          <p:nvPr/>
        </p:nvPicPr>
        <p:blipFill>
          <a:blip r:embed="rId122" cstate="print">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0799761" y="3117465"/>
            <a:ext cx="240000" cy="240000"/>
          </a:xfrm>
          <a:prstGeom prst="rect">
            <a:avLst/>
          </a:prstGeom>
        </p:spPr>
      </p:pic>
      <p:pic>
        <p:nvPicPr>
          <p:cNvPr id="175" name="グラフィックス 531" descr="An overview of all the services offered by Azurte">
            <a:extLst>
              <a:ext uri="{FF2B5EF4-FFF2-40B4-BE49-F238E27FC236}">
                <a16:creationId xmlns:a16="http://schemas.microsoft.com/office/drawing/2014/main" id="{38A32B25-4965-44C3-BA91-B082050EABE5}"/>
              </a:ext>
            </a:extLst>
          </p:cNvPr>
          <p:cNvPicPr>
            <a:picLocks noChangeAspect="1"/>
          </p:cNvPicPr>
          <p:nvPr/>
        </p:nvPicPr>
        <p:blipFill>
          <a:blip r:embed="rId124" cstate="print">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0799761" y="3448784"/>
            <a:ext cx="240000" cy="240000"/>
          </a:xfrm>
          <a:prstGeom prst="rect">
            <a:avLst/>
          </a:prstGeom>
        </p:spPr>
      </p:pic>
      <p:sp>
        <p:nvSpPr>
          <p:cNvPr id="176" name="正方形/長方形 532" descr="An overview of all the services offered by Azurte">
            <a:extLst>
              <a:ext uri="{FF2B5EF4-FFF2-40B4-BE49-F238E27FC236}">
                <a16:creationId xmlns:a16="http://schemas.microsoft.com/office/drawing/2014/main" id="{84F711B7-F211-436B-9398-25E1AB8D0A8E}"/>
              </a:ext>
            </a:extLst>
          </p:cNvPr>
          <p:cNvSpPr/>
          <p:nvPr/>
        </p:nvSpPr>
        <p:spPr>
          <a:xfrm>
            <a:off x="11123849" y="3396429"/>
            <a:ext cx="853119"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Multi-Factor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Authentication</a:t>
            </a:r>
          </a:p>
        </p:txBody>
      </p:sp>
      <p:pic>
        <p:nvPicPr>
          <p:cNvPr id="177" name="グラフィックス 533" descr="An overview of all the services offered by Azurte">
            <a:extLst>
              <a:ext uri="{FF2B5EF4-FFF2-40B4-BE49-F238E27FC236}">
                <a16:creationId xmlns:a16="http://schemas.microsoft.com/office/drawing/2014/main" id="{3A98A8F6-873C-4DDE-B76A-1E2B2D883152}"/>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799761" y="3797041"/>
            <a:ext cx="240000" cy="240000"/>
          </a:xfrm>
          <a:prstGeom prst="rect">
            <a:avLst/>
          </a:prstGeom>
        </p:spPr>
      </p:pic>
      <p:sp>
        <p:nvSpPr>
          <p:cNvPr id="178" name="正方形/長方形 534" descr="An overview of all the services offered by Azurte">
            <a:extLst>
              <a:ext uri="{FF2B5EF4-FFF2-40B4-BE49-F238E27FC236}">
                <a16:creationId xmlns:a16="http://schemas.microsoft.com/office/drawing/2014/main" id="{A75445F8-F458-43C4-9CCE-03AA890A589A}"/>
              </a:ext>
            </a:extLst>
          </p:cNvPr>
          <p:cNvSpPr/>
          <p:nvPr/>
        </p:nvSpPr>
        <p:spPr>
          <a:xfrm>
            <a:off x="11123849" y="3800089"/>
            <a:ext cx="649537"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ATP</a:t>
            </a:r>
          </a:p>
        </p:txBody>
      </p:sp>
      <p:pic>
        <p:nvPicPr>
          <p:cNvPr id="179" name="グラフィックス 535" descr="An overview of all the services offered by Azurte">
            <a:extLst>
              <a:ext uri="{FF2B5EF4-FFF2-40B4-BE49-F238E27FC236}">
                <a16:creationId xmlns:a16="http://schemas.microsoft.com/office/drawing/2014/main" id="{BA482D81-022D-40EE-9E60-08FFFA9011A6}"/>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99761" y="2097677"/>
            <a:ext cx="240000" cy="240000"/>
          </a:xfrm>
          <a:prstGeom prst="rect">
            <a:avLst/>
          </a:prstGeom>
        </p:spPr>
      </p:pic>
      <p:pic>
        <p:nvPicPr>
          <p:cNvPr id="180" name="グラフィックス 536" descr="An overview of all the services offered by Azurte">
            <a:extLst>
              <a:ext uri="{FF2B5EF4-FFF2-40B4-BE49-F238E27FC236}">
                <a16:creationId xmlns:a16="http://schemas.microsoft.com/office/drawing/2014/main" id="{8CEDDA51-0806-4B76-8ED8-A036CFE4681B}"/>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99761" y="2432045"/>
            <a:ext cx="240000" cy="240000"/>
          </a:xfrm>
          <a:prstGeom prst="rect">
            <a:avLst/>
          </a:prstGeom>
        </p:spPr>
      </p:pic>
      <p:sp>
        <p:nvSpPr>
          <p:cNvPr id="181" name="正方形/長方形 537" descr="An overview of all the services offered by Azurte">
            <a:extLst>
              <a:ext uri="{FF2B5EF4-FFF2-40B4-BE49-F238E27FC236}">
                <a16:creationId xmlns:a16="http://schemas.microsoft.com/office/drawing/2014/main" id="{288926F0-39E2-46B5-8778-FB48A5FC592B}"/>
              </a:ext>
            </a:extLst>
          </p:cNvPr>
          <p:cNvSpPr/>
          <p:nvPr/>
        </p:nvSpPr>
        <p:spPr>
          <a:xfrm>
            <a:off x="11123849" y="2054556"/>
            <a:ext cx="808235" cy="295530"/>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AD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Domain Services</a:t>
            </a:r>
          </a:p>
        </p:txBody>
      </p:sp>
      <p:sp>
        <p:nvSpPr>
          <p:cNvPr id="182" name="正方形/長方形 538" descr="An overview of all the services offered by Azurte">
            <a:extLst>
              <a:ext uri="{FF2B5EF4-FFF2-40B4-BE49-F238E27FC236}">
                <a16:creationId xmlns:a16="http://schemas.microsoft.com/office/drawing/2014/main" id="{8D5A77BE-DEC5-4D5A-92DB-DF798814FFB8}"/>
              </a:ext>
            </a:extLst>
          </p:cNvPr>
          <p:cNvSpPr/>
          <p:nvPr/>
        </p:nvSpPr>
        <p:spPr>
          <a:xfrm>
            <a:off x="11123848" y="2385760"/>
            <a:ext cx="609462"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AD</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B2C</a:t>
            </a:r>
          </a:p>
        </p:txBody>
      </p:sp>
      <p:pic>
        <p:nvPicPr>
          <p:cNvPr id="183" name="グラフィックス 69" descr="An overview of all the services offered by Azurte">
            <a:extLst>
              <a:ext uri="{FF2B5EF4-FFF2-40B4-BE49-F238E27FC236}">
                <a16:creationId xmlns:a16="http://schemas.microsoft.com/office/drawing/2014/main" id="{FFF9A9A9-9A0F-4D6A-9191-84BFD3E694F2}"/>
              </a:ext>
            </a:extLst>
          </p:cNvPr>
          <p:cNvPicPr>
            <a:picLocks noChangeAspect="1"/>
          </p:cNvPicPr>
          <p:nvPr/>
        </p:nvPicPr>
        <p:blipFill>
          <a:blip r:embed="rId126" cstate="print">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297284" y="4132173"/>
            <a:ext cx="240000" cy="240000"/>
          </a:xfrm>
          <a:prstGeom prst="rect">
            <a:avLst/>
          </a:prstGeom>
        </p:spPr>
      </p:pic>
      <p:sp>
        <p:nvSpPr>
          <p:cNvPr id="184" name="正方形/長方形 539" descr="An overview of all the services offered by Azurte">
            <a:extLst>
              <a:ext uri="{FF2B5EF4-FFF2-40B4-BE49-F238E27FC236}">
                <a16:creationId xmlns:a16="http://schemas.microsoft.com/office/drawing/2014/main" id="{C174A84A-3402-469F-A819-3236FC365DC7}"/>
              </a:ext>
            </a:extLst>
          </p:cNvPr>
          <p:cNvSpPr/>
          <p:nvPr/>
        </p:nvSpPr>
        <p:spPr>
          <a:xfrm>
            <a:off x="612850" y="4079819"/>
            <a:ext cx="78739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Cost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p>
        </p:txBody>
      </p:sp>
      <p:pic>
        <p:nvPicPr>
          <p:cNvPr id="185" name="グラフィックス 73" descr="An overview of all the services offered by Azurte">
            <a:extLst>
              <a:ext uri="{FF2B5EF4-FFF2-40B4-BE49-F238E27FC236}">
                <a16:creationId xmlns:a16="http://schemas.microsoft.com/office/drawing/2014/main" id="{985C0708-0B09-490B-81EE-A0E20C33C279}"/>
              </a:ext>
            </a:extLst>
          </p:cNvPr>
          <p:cNvPicPr>
            <a:picLocks noChangeAspect="1"/>
          </p:cNvPicPr>
          <p:nvPr/>
        </p:nvPicPr>
        <p:blipFill>
          <a:blip r:embed="rId128" cstate="print">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10799761" y="4132173"/>
            <a:ext cx="240000" cy="240000"/>
          </a:xfrm>
          <a:prstGeom prst="rect">
            <a:avLst/>
          </a:prstGeom>
        </p:spPr>
      </p:pic>
      <p:pic>
        <p:nvPicPr>
          <p:cNvPr id="186" name="グラフィックス 76" descr="An overview of all the services offered by Azurte">
            <a:extLst>
              <a:ext uri="{FF2B5EF4-FFF2-40B4-BE49-F238E27FC236}">
                <a16:creationId xmlns:a16="http://schemas.microsoft.com/office/drawing/2014/main" id="{C3F441FB-91AB-4127-9DD8-0336245CA3FF}"/>
              </a:ext>
            </a:extLst>
          </p:cNvPr>
          <p:cNvPicPr>
            <a:picLocks noChangeAspect="1"/>
          </p:cNvPicPr>
          <p:nvPr/>
        </p:nvPicPr>
        <p:blipFill>
          <a:blip r:embed="rId130" cstate="print">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577619" y="4132173"/>
            <a:ext cx="240000" cy="240000"/>
          </a:xfrm>
          <a:prstGeom prst="rect">
            <a:avLst/>
          </a:prstGeom>
        </p:spPr>
      </p:pic>
      <p:sp>
        <p:nvSpPr>
          <p:cNvPr id="187" name="正方形/長方形 540" descr="An overview of all the services offered by Azurte">
            <a:extLst>
              <a:ext uri="{FF2B5EF4-FFF2-40B4-BE49-F238E27FC236}">
                <a16:creationId xmlns:a16="http://schemas.microsoft.com/office/drawing/2014/main" id="{8EFCD667-5709-46B1-82DE-6789DF1EE75C}"/>
              </a:ext>
            </a:extLst>
          </p:cNvPr>
          <p:cNvSpPr/>
          <p:nvPr/>
        </p:nvSpPr>
        <p:spPr>
          <a:xfrm>
            <a:off x="1932037" y="4135221"/>
            <a:ext cx="81144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Video Indexer</a:t>
            </a:r>
          </a:p>
        </p:txBody>
      </p:sp>
      <p:pic>
        <p:nvPicPr>
          <p:cNvPr id="188" name="グラフィックス 82" descr="An overview of all the services offered by Azurte">
            <a:extLst>
              <a:ext uri="{FF2B5EF4-FFF2-40B4-BE49-F238E27FC236}">
                <a16:creationId xmlns:a16="http://schemas.microsoft.com/office/drawing/2014/main" id="{73B59658-3541-40AF-AB5C-FE0C76931BB3}"/>
              </a:ext>
            </a:extLst>
          </p:cNvPr>
          <p:cNvPicPr>
            <a:picLocks noChangeAspect="1"/>
          </p:cNvPicPr>
          <p:nvPr/>
        </p:nvPicPr>
        <p:blipFill>
          <a:blip r:embed="rId132" cstate="print">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2891749" y="3797041"/>
            <a:ext cx="240000" cy="240000"/>
          </a:xfrm>
          <a:prstGeom prst="rect">
            <a:avLst/>
          </a:prstGeom>
        </p:spPr>
      </p:pic>
      <p:sp>
        <p:nvSpPr>
          <p:cNvPr id="189" name="正方形/長方形 541" descr="An overview of all the services offered by Azurte">
            <a:extLst>
              <a:ext uri="{FF2B5EF4-FFF2-40B4-BE49-F238E27FC236}">
                <a16:creationId xmlns:a16="http://schemas.microsoft.com/office/drawing/2014/main" id="{FA93B625-311F-4B1F-AC31-FCC61261580A}"/>
              </a:ext>
            </a:extLst>
          </p:cNvPr>
          <p:cNvSpPr/>
          <p:nvPr/>
        </p:nvSpPr>
        <p:spPr>
          <a:xfrm>
            <a:off x="3238844" y="3744687"/>
            <a:ext cx="654346"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Protection</a:t>
            </a:r>
          </a:p>
        </p:txBody>
      </p:sp>
      <p:sp>
        <p:nvSpPr>
          <p:cNvPr id="190" name="Rectangle 86" descr="An overview of all the services offered by Azurte">
            <a:extLst>
              <a:ext uri="{FF2B5EF4-FFF2-40B4-BE49-F238E27FC236}">
                <a16:creationId xmlns:a16="http://schemas.microsoft.com/office/drawing/2014/main" id="{211A38C0-F53D-4BF0-A374-AF04672BCF3E}"/>
              </a:ext>
            </a:extLst>
          </p:cNvPr>
          <p:cNvSpPr/>
          <p:nvPr/>
        </p:nvSpPr>
        <p:spPr bwMode="auto">
          <a:xfrm>
            <a:off x="180975" y="4784167"/>
            <a:ext cx="11817552" cy="984816"/>
          </a:xfrm>
          <a:prstGeom prst="rect">
            <a:avLst/>
          </a:prstGeom>
          <a:noFill/>
          <a:ln w="38100" cap="flat" cmpd="sng" algn="ctr">
            <a:solidFill>
              <a:srgbClr val="92D050">
                <a:alpha val="85000"/>
              </a:srgbClr>
            </a:solidFill>
            <a:prstDash val="solid"/>
            <a:miter lim="800000"/>
            <a:headEnd type="none" w="med" len="med"/>
            <a:tailEnd type="none" w="med" len="med"/>
          </a:ln>
          <a:effectLst/>
        </p:spPr>
        <p:txBody>
          <a:bodyPr rot="0" spcFirstLastPara="0" vertOverflow="overflow" horzOverflow="overflow" vert="horz" wrap="square" lIns="142807" tIns="72835"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B05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91" name="Rectangle 70" descr="An overview of all the services offered by Azurte">
            <a:extLst>
              <a:ext uri="{FF2B5EF4-FFF2-40B4-BE49-F238E27FC236}">
                <a16:creationId xmlns:a16="http://schemas.microsoft.com/office/drawing/2014/main" id="{C0CF88A5-D664-4BB8-865E-06CA58A95D5D}"/>
              </a:ext>
            </a:extLst>
          </p:cNvPr>
          <p:cNvSpPr/>
          <p:nvPr/>
        </p:nvSpPr>
        <p:spPr bwMode="auto">
          <a:xfrm>
            <a:off x="182963" y="1052242"/>
            <a:ext cx="1270471" cy="3683855"/>
          </a:xfrm>
          <a:prstGeom prst="rect">
            <a:avLst/>
          </a:prstGeom>
          <a:noFill/>
          <a:ln w="38100" cap="flat" cmpd="sng" algn="ctr">
            <a:solidFill>
              <a:srgbClr val="7030A0">
                <a:alpha val="6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92" name="Rectangle 74" descr="An overview of all the services offered by Azurte">
            <a:extLst>
              <a:ext uri="{FF2B5EF4-FFF2-40B4-BE49-F238E27FC236}">
                <a16:creationId xmlns:a16="http://schemas.microsoft.com/office/drawing/2014/main" id="{93C2F4F3-3CDC-4651-AD8E-F9EE4CC73AA6}"/>
              </a:ext>
            </a:extLst>
          </p:cNvPr>
          <p:cNvSpPr/>
          <p:nvPr/>
        </p:nvSpPr>
        <p:spPr bwMode="auto">
          <a:xfrm>
            <a:off x="10708567" y="1052241"/>
            <a:ext cx="1289960" cy="3683856"/>
          </a:xfrm>
          <a:prstGeom prst="rect">
            <a:avLst/>
          </a:prstGeom>
          <a:noFill/>
          <a:ln w="38100" cap="flat" cmpd="sng" algn="ctr">
            <a:solidFill>
              <a:srgbClr val="7030A0">
                <a:alpha val="6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93" name="Rectangle 77" descr="An overview of all the services offered by Azurte">
            <a:extLst>
              <a:ext uri="{FF2B5EF4-FFF2-40B4-BE49-F238E27FC236}">
                <a16:creationId xmlns:a16="http://schemas.microsoft.com/office/drawing/2014/main" id="{58A7A351-D40D-4013-AF63-43C7B5AE49DE}"/>
              </a:ext>
            </a:extLst>
          </p:cNvPr>
          <p:cNvSpPr/>
          <p:nvPr/>
        </p:nvSpPr>
        <p:spPr bwMode="auto">
          <a:xfrm>
            <a:off x="1500292" y="1055937"/>
            <a:ext cx="9162461" cy="3683856"/>
          </a:xfrm>
          <a:prstGeom prst="rect">
            <a:avLst/>
          </a:prstGeom>
          <a:noFill/>
          <a:ln w="38100" cap="flat" cmpd="sng" algn="ctr">
            <a:solidFill>
              <a:srgbClr val="FFC000">
                <a:alpha val="7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990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94" name="グラフィックス 5" descr="An overview of all the services offered by Azurte">
            <a:extLst>
              <a:ext uri="{FF2B5EF4-FFF2-40B4-BE49-F238E27FC236}">
                <a16:creationId xmlns:a16="http://schemas.microsoft.com/office/drawing/2014/main" id="{5B952D2C-8244-4F60-B762-9AAF6E4C403C}"/>
              </a:ext>
            </a:extLst>
          </p:cNvPr>
          <p:cNvPicPr>
            <a:picLocks noChangeAspect="1"/>
          </p:cNvPicPr>
          <p:nvPr/>
        </p:nvPicPr>
        <p:blipFill>
          <a:blip r:embed="rId134" cstate="print">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2892360" y="1771668"/>
            <a:ext cx="240000" cy="240000"/>
          </a:xfrm>
          <a:prstGeom prst="rect">
            <a:avLst/>
          </a:prstGeom>
        </p:spPr>
      </p:pic>
      <p:sp>
        <p:nvSpPr>
          <p:cNvPr id="195" name="正方形/長方形 208" descr="An overview of all the services offered by Azurte">
            <a:extLst>
              <a:ext uri="{FF2B5EF4-FFF2-40B4-BE49-F238E27FC236}">
                <a16:creationId xmlns:a16="http://schemas.microsoft.com/office/drawing/2014/main" id="{AD3B5F1E-FE08-4272-9F2A-5BD83FD183AA}"/>
              </a:ext>
            </a:extLst>
          </p:cNvPr>
          <p:cNvSpPr/>
          <p:nvPr/>
        </p:nvSpPr>
        <p:spPr>
          <a:xfrm>
            <a:off x="3238844" y="1721607"/>
            <a:ext cx="692818"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Kubernetes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96" name="グラフィックス 209" descr="An overview of all the services offered by Azurte">
            <a:extLst>
              <a:ext uri="{FF2B5EF4-FFF2-40B4-BE49-F238E27FC236}">
                <a16:creationId xmlns:a16="http://schemas.microsoft.com/office/drawing/2014/main" id="{A983F188-9A79-4E33-BE18-A7C8404738E4}"/>
              </a:ext>
            </a:extLst>
          </p:cNvPr>
          <p:cNvPicPr>
            <a:picLocks noChangeAspect="1"/>
          </p:cNvPicPr>
          <p:nvPr/>
        </p:nvPicPr>
        <p:blipFill rotWithShape="1">
          <a:blip r:embed="rId136" cstate="print">
            <a:extLst>
              <a:ext uri="{28A0092B-C50C-407E-A947-70E740481C1C}">
                <a14:useLocalDpi xmlns:a14="http://schemas.microsoft.com/office/drawing/2010/main" val="0"/>
              </a:ext>
              <a:ext uri="{96DAC541-7B7A-43D3-8B79-37D633B846F1}">
                <asvg:svgBlip xmlns:asvg="http://schemas.microsoft.com/office/drawing/2016/SVG/main" r:embed="rId137"/>
              </a:ext>
            </a:extLst>
          </a:blip>
          <a:srcRect l="20505" t="18528" r="18528" b="14030"/>
          <a:stretch/>
        </p:blipFill>
        <p:spPr>
          <a:xfrm>
            <a:off x="6874336" y="2091972"/>
            <a:ext cx="216957" cy="240000"/>
          </a:xfrm>
          <a:prstGeom prst="rect">
            <a:avLst/>
          </a:prstGeom>
        </p:spPr>
      </p:pic>
      <p:pic>
        <p:nvPicPr>
          <p:cNvPr id="197" name="グラフィックス 8" descr="An overview of all the services offered by Azurte">
            <a:extLst>
              <a:ext uri="{FF2B5EF4-FFF2-40B4-BE49-F238E27FC236}">
                <a16:creationId xmlns:a16="http://schemas.microsoft.com/office/drawing/2014/main" id="{7BFDC786-73F2-4971-8628-FBC6194A9775}"/>
              </a:ext>
            </a:extLst>
          </p:cNvPr>
          <p:cNvPicPr>
            <a:picLocks noChangeAspect="1"/>
          </p:cNvPicPr>
          <p:nvPr/>
        </p:nvPicPr>
        <p:blipFill>
          <a:blip r:embed="rId138" cstate="print">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9463119" y="1766724"/>
            <a:ext cx="240000" cy="240000"/>
          </a:xfrm>
          <a:prstGeom prst="rect">
            <a:avLst/>
          </a:prstGeom>
        </p:spPr>
      </p:pic>
      <p:pic>
        <p:nvPicPr>
          <p:cNvPr id="198" name="グラフィックス 15" descr="An overview of all the services offered by Azurte">
            <a:extLst>
              <a:ext uri="{FF2B5EF4-FFF2-40B4-BE49-F238E27FC236}">
                <a16:creationId xmlns:a16="http://schemas.microsoft.com/office/drawing/2014/main" id="{20D84C96-DF6C-4FB5-A680-185E31C37ACE}"/>
              </a:ext>
            </a:extLst>
          </p:cNvPr>
          <p:cNvPicPr>
            <a:picLocks noChangeAspect="1"/>
          </p:cNvPicPr>
          <p:nvPr/>
        </p:nvPicPr>
        <p:blipFill>
          <a:blip r:embed="rId140" cstate="print">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8168468" y="2065717"/>
            <a:ext cx="240000" cy="240000"/>
          </a:xfrm>
          <a:prstGeom prst="rect">
            <a:avLst/>
          </a:prstGeom>
        </p:spPr>
      </p:pic>
      <p:pic>
        <p:nvPicPr>
          <p:cNvPr id="199" name="グラフィックス 202" descr="An overview of all the services offered by Azurte">
            <a:extLst>
              <a:ext uri="{FF2B5EF4-FFF2-40B4-BE49-F238E27FC236}">
                <a16:creationId xmlns:a16="http://schemas.microsoft.com/office/drawing/2014/main" id="{C4AE9DA6-3523-4D60-91DB-560AB5436F03}"/>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478489" y="2795311"/>
            <a:ext cx="240000" cy="240000"/>
          </a:xfrm>
          <a:prstGeom prst="rect">
            <a:avLst/>
          </a:prstGeom>
        </p:spPr>
      </p:pic>
      <p:sp>
        <p:nvSpPr>
          <p:cNvPr id="200" name="正方形/長方形 204" descr="An overview of all the services offered by Azurte">
            <a:extLst>
              <a:ext uri="{FF2B5EF4-FFF2-40B4-BE49-F238E27FC236}">
                <a16:creationId xmlns:a16="http://schemas.microsoft.com/office/drawing/2014/main" id="{77B0C1A2-8E16-4979-9066-23B4BED0B011}"/>
              </a:ext>
            </a:extLst>
          </p:cNvPr>
          <p:cNvSpPr/>
          <p:nvPr/>
        </p:nvSpPr>
        <p:spPr>
          <a:xfrm>
            <a:off x="9816623" y="2729363"/>
            <a:ext cx="694421"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201" name="図 6" descr="An overview of all the services offered by Azurte">
            <a:extLst>
              <a:ext uri="{FF2B5EF4-FFF2-40B4-BE49-F238E27FC236}">
                <a16:creationId xmlns:a16="http://schemas.microsoft.com/office/drawing/2014/main" id="{13332700-BE8E-4FFB-B715-D1E82F11563A}"/>
              </a:ext>
            </a:extLst>
          </p:cNvPr>
          <p:cNvPicPr>
            <a:picLocks noChangeAspect="1"/>
          </p:cNvPicPr>
          <p:nvPr/>
        </p:nvPicPr>
        <p:blipFill>
          <a:blip r:embed="rId142"/>
          <a:stretch>
            <a:fillRect/>
          </a:stretch>
        </p:blipFill>
        <p:spPr>
          <a:xfrm>
            <a:off x="9465901" y="4145655"/>
            <a:ext cx="252000" cy="218204"/>
          </a:xfrm>
          <a:prstGeom prst="rect">
            <a:avLst/>
          </a:prstGeom>
        </p:spPr>
      </p:pic>
      <p:sp>
        <p:nvSpPr>
          <p:cNvPr id="202" name="正方形/長方形 206" descr="An overview of all the services offered by Azurte">
            <a:extLst>
              <a:ext uri="{FF2B5EF4-FFF2-40B4-BE49-F238E27FC236}">
                <a16:creationId xmlns:a16="http://schemas.microsoft.com/office/drawing/2014/main" id="{F89F0384-A2EC-4B32-908C-F926724B2A6E}"/>
              </a:ext>
            </a:extLst>
          </p:cNvPr>
          <p:cNvSpPr/>
          <p:nvPr/>
        </p:nvSpPr>
        <p:spPr>
          <a:xfrm>
            <a:off x="9809731" y="4087392"/>
            <a:ext cx="537327"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Table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a:t>
            </a:r>
          </a:p>
        </p:txBody>
      </p:sp>
      <p:pic>
        <p:nvPicPr>
          <p:cNvPr id="204" name="グラフィックス 3" descr="An overview of all the services offered by Azurte">
            <a:extLst>
              <a:ext uri="{FF2B5EF4-FFF2-40B4-BE49-F238E27FC236}">
                <a16:creationId xmlns:a16="http://schemas.microsoft.com/office/drawing/2014/main" id="{A253F3A2-701D-47C1-B6AC-9366DAF240D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0457" y="5376652"/>
            <a:ext cx="240000" cy="240000"/>
          </a:xfrm>
          <a:prstGeom prst="rect">
            <a:avLst/>
          </a:prstGeom>
        </p:spPr>
      </p:pic>
      <p:sp>
        <p:nvSpPr>
          <p:cNvPr id="205" name="Titre 204">
            <a:extLst>
              <a:ext uri="{FF2B5EF4-FFF2-40B4-BE49-F238E27FC236}">
                <a16:creationId xmlns:a16="http://schemas.microsoft.com/office/drawing/2014/main" id="{05AE3EC9-076B-48CC-B95E-E20EB1908822}"/>
              </a:ext>
            </a:extLst>
          </p:cNvPr>
          <p:cNvSpPr>
            <a:spLocks noGrp="1"/>
          </p:cNvSpPr>
          <p:nvPr>
            <p:ph type="title"/>
          </p:nvPr>
        </p:nvSpPr>
        <p:spPr>
          <a:xfrm>
            <a:off x="803644" y="-79595"/>
            <a:ext cx="10515600" cy="1325563"/>
          </a:xfrm>
        </p:spPr>
        <p:txBody>
          <a:bodyPr/>
          <a:lstStyle/>
          <a:p>
            <a:r>
              <a:rPr lang="en-CA" dirty="0"/>
              <a:t>Azure Services</a:t>
            </a:r>
          </a:p>
        </p:txBody>
      </p:sp>
    </p:spTree>
    <p:extLst>
      <p:ext uri="{BB962C8B-B14F-4D97-AF65-F5344CB8AC3E}">
        <p14:creationId xmlns:p14="http://schemas.microsoft.com/office/powerpoint/2010/main" val="101570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0"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10" presetClass="entr" presetSubtype="0"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fade">
                                      <p:cBhvr>
                                        <p:cTn id="100" dur="500"/>
                                        <p:tgtEl>
                                          <p:spTgt spid="97"/>
                                        </p:tgtEl>
                                      </p:cBhvr>
                                    </p:animEffect>
                                  </p:childTnLst>
                                </p:cTn>
                              </p:par>
                              <p:par>
                                <p:cTn id="101" presetID="10" presetClass="entr" presetSubtype="0"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500"/>
                                        <p:tgtEl>
                                          <p:spTgt spid="98"/>
                                        </p:tgtEl>
                                      </p:cBhvr>
                                    </p:animEffect>
                                  </p:childTnLst>
                                </p:cTn>
                              </p:par>
                              <p:par>
                                <p:cTn id="104" presetID="10" presetClass="entr" presetSubtype="0" fill="hold"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500"/>
                                        <p:tgtEl>
                                          <p:spTgt spid="9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fade">
                                      <p:cBhvr>
                                        <p:cTn id="112" dur="500"/>
                                        <p:tgtEl>
                                          <p:spTgt spid="10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2"/>
                                        </p:tgtEl>
                                        <p:attrNameLst>
                                          <p:attrName>style.visibility</p:attrName>
                                        </p:attrNameLst>
                                      </p:cBhvr>
                                      <p:to>
                                        <p:strVal val="visible"/>
                                      </p:to>
                                    </p:set>
                                    <p:animEffect transition="in" filter="fade">
                                      <p:cBhvr>
                                        <p:cTn id="115" dur="500"/>
                                        <p:tgtEl>
                                          <p:spTgt spid="10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3"/>
                                        </p:tgtEl>
                                        <p:attrNameLst>
                                          <p:attrName>style.visibility</p:attrName>
                                        </p:attrNameLst>
                                      </p:cBhvr>
                                      <p:to>
                                        <p:strVal val="visible"/>
                                      </p:to>
                                    </p:set>
                                    <p:animEffect transition="in" filter="fade">
                                      <p:cBhvr>
                                        <p:cTn id="118" dur="500"/>
                                        <p:tgtEl>
                                          <p:spTgt spid="10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500"/>
                                        <p:tgtEl>
                                          <p:spTgt spid="10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fade">
                                      <p:cBhvr>
                                        <p:cTn id="124" dur="500"/>
                                        <p:tgtEl>
                                          <p:spTgt spid="106"/>
                                        </p:tgtEl>
                                      </p:cBhvr>
                                    </p:animEffect>
                                  </p:childTnLst>
                                </p:cTn>
                              </p:par>
                              <p:par>
                                <p:cTn id="125" presetID="10" presetClass="entr" presetSubtype="0" fill="hold" nodeType="with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par>
                                <p:cTn id="134" presetID="10" presetClass="entr" presetSubtype="0" fill="hold" nodeType="withEffect">
                                  <p:stCondLst>
                                    <p:cond delay="0"/>
                                  </p:stCondLst>
                                  <p:childTnLst>
                                    <p:set>
                                      <p:cBhvr>
                                        <p:cTn id="135" dur="1" fill="hold">
                                          <p:stCondLst>
                                            <p:cond delay="0"/>
                                          </p:stCondLst>
                                        </p:cTn>
                                        <p:tgtEl>
                                          <p:spTgt spid="110"/>
                                        </p:tgtEl>
                                        <p:attrNameLst>
                                          <p:attrName>style.visibility</p:attrName>
                                        </p:attrNameLst>
                                      </p:cBhvr>
                                      <p:to>
                                        <p:strVal val="visible"/>
                                      </p:to>
                                    </p:set>
                                    <p:animEffect transition="in" filter="fade">
                                      <p:cBhvr>
                                        <p:cTn id="136" dur="500"/>
                                        <p:tgtEl>
                                          <p:spTgt spid="11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fade">
                                      <p:cBhvr>
                                        <p:cTn id="139" dur="500"/>
                                        <p:tgtEl>
                                          <p:spTgt spid="111"/>
                                        </p:tgtEl>
                                      </p:cBhvr>
                                    </p:animEffect>
                                  </p:childTnLst>
                                </p:cTn>
                              </p:par>
                              <p:par>
                                <p:cTn id="140" presetID="10" presetClass="entr" presetSubtype="0" fill="hold" nodeType="withEffect">
                                  <p:stCondLst>
                                    <p:cond delay="0"/>
                                  </p:stCondLst>
                                  <p:childTnLst>
                                    <p:set>
                                      <p:cBhvr>
                                        <p:cTn id="141" dur="1" fill="hold">
                                          <p:stCondLst>
                                            <p:cond delay="0"/>
                                          </p:stCondLst>
                                        </p:cTn>
                                        <p:tgtEl>
                                          <p:spTgt spid="112"/>
                                        </p:tgtEl>
                                        <p:attrNameLst>
                                          <p:attrName>style.visibility</p:attrName>
                                        </p:attrNameLst>
                                      </p:cBhvr>
                                      <p:to>
                                        <p:strVal val="visible"/>
                                      </p:to>
                                    </p:set>
                                    <p:animEffect transition="in" filter="fade">
                                      <p:cBhvr>
                                        <p:cTn id="142" dur="500"/>
                                        <p:tgtEl>
                                          <p:spTgt spid="112"/>
                                        </p:tgtEl>
                                      </p:cBhvr>
                                    </p:animEffect>
                                  </p:childTnLst>
                                </p:cTn>
                              </p:par>
                              <p:par>
                                <p:cTn id="143" presetID="10" presetClass="entr" presetSubtype="0" fill="hold" nodeType="with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fade">
                                      <p:cBhvr>
                                        <p:cTn id="145" dur="500"/>
                                        <p:tgtEl>
                                          <p:spTgt spid="113"/>
                                        </p:tgtEl>
                                      </p:cBhvr>
                                    </p:animEffect>
                                  </p:childTnLst>
                                </p:cTn>
                              </p:par>
                              <p:par>
                                <p:cTn id="146" presetID="10" presetClass="entr" presetSubtype="0"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animEffect transition="in" filter="fade">
                                      <p:cBhvr>
                                        <p:cTn id="148" dur="500"/>
                                        <p:tgtEl>
                                          <p:spTgt spid="11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5"/>
                                        </p:tgtEl>
                                        <p:attrNameLst>
                                          <p:attrName>style.visibility</p:attrName>
                                        </p:attrNameLst>
                                      </p:cBhvr>
                                      <p:to>
                                        <p:strVal val="visible"/>
                                      </p:to>
                                    </p:set>
                                    <p:animEffect transition="in" filter="fade">
                                      <p:cBhvr>
                                        <p:cTn id="151" dur="500"/>
                                        <p:tgtEl>
                                          <p:spTgt spid="115"/>
                                        </p:tgtEl>
                                      </p:cBhvr>
                                    </p:animEffect>
                                  </p:childTnLst>
                                </p:cTn>
                              </p:par>
                              <p:par>
                                <p:cTn id="152" presetID="10" presetClass="entr" presetSubtype="0" fill="hold" nodeType="withEffect">
                                  <p:stCondLst>
                                    <p:cond delay="0"/>
                                  </p:stCondLst>
                                  <p:childTnLst>
                                    <p:set>
                                      <p:cBhvr>
                                        <p:cTn id="153" dur="1" fill="hold">
                                          <p:stCondLst>
                                            <p:cond delay="0"/>
                                          </p:stCondLst>
                                        </p:cTn>
                                        <p:tgtEl>
                                          <p:spTgt spid="116"/>
                                        </p:tgtEl>
                                        <p:attrNameLst>
                                          <p:attrName>style.visibility</p:attrName>
                                        </p:attrNameLst>
                                      </p:cBhvr>
                                      <p:to>
                                        <p:strVal val="visible"/>
                                      </p:to>
                                    </p:set>
                                    <p:animEffect transition="in" filter="fade">
                                      <p:cBhvr>
                                        <p:cTn id="154" dur="500"/>
                                        <p:tgtEl>
                                          <p:spTgt spid="116"/>
                                        </p:tgtEl>
                                      </p:cBhvr>
                                    </p:animEffect>
                                  </p:childTnLst>
                                </p:cTn>
                              </p:par>
                              <p:par>
                                <p:cTn id="155" presetID="10" presetClass="entr" presetSubtype="0" fill="hold"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8"/>
                                        </p:tgtEl>
                                        <p:attrNameLst>
                                          <p:attrName>style.visibility</p:attrName>
                                        </p:attrNameLst>
                                      </p:cBhvr>
                                      <p:to>
                                        <p:strVal val="visible"/>
                                      </p:to>
                                    </p:set>
                                    <p:animEffect transition="in" filter="fade">
                                      <p:cBhvr>
                                        <p:cTn id="160" dur="500"/>
                                        <p:tgtEl>
                                          <p:spTgt spid="1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19"/>
                                        </p:tgtEl>
                                        <p:attrNameLst>
                                          <p:attrName>style.visibility</p:attrName>
                                        </p:attrNameLst>
                                      </p:cBhvr>
                                      <p:to>
                                        <p:strVal val="visible"/>
                                      </p:to>
                                    </p:set>
                                    <p:animEffect transition="in" filter="fade">
                                      <p:cBhvr>
                                        <p:cTn id="163" dur="500"/>
                                        <p:tgtEl>
                                          <p:spTgt spid="11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20"/>
                                        </p:tgtEl>
                                        <p:attrNameLst>
                                          <p:attrName>style.visibility</p:attrName>
                                        </p:attrNameLst>
                                      </p:cBhvr>
                                      <p:to>
                                        <p:strVal val="visible"/>
                                      </p:to>
                                    </p:set>
                                    <p:animEffect transition="in" filter="fade">
                                      <p:cBhvr>
                                        <p:cTn id="166" dur="500"/>
                                        <p:tgtEl>
                                          <p:spTgt spid="120"/>
                                        </p:tgtEl>
                                      </p:cBhvr>
                                    </p:animEffect>
                                  </p:childTnLst>
                                </p:cTn>
                              </p:par>
                              <p:par>
                                <p:cTn id="167" presetID="10" presetClass="entr" presetSubtype="0" fill="hold" nodeType="withEffect">
                                  <p:stCondLst>
                                    <p:cond delay="0"/>
                                  </p:stCondLst>
                                  <p:childTnLst>
                                    <p:set>
                                      <p:cBhvr>
                                        <p:cTn id="168" dur="1" fill="hold">
                                          <p:stCondLst>
                                            <p:cond delay="0"/>
                                          </p:stCondLst>
                                        </p:cTn>
                                        <p:tgtEl>
                                          <p:spTgt spid="121"/>
                                        </p:tgtEl>
                                        <p:attrNameLst>
                                          <p:attrName>style.visibility</p:attrName>
                                        </p:attrNameLst>
                                      </p:cBhvr>
                                      <p:to>
                                        <p:strVal val="visible"/>
                                      </p:to>
                                    </p:set>
                                    <p:animEffect transition="in" filter="fade">
                                      <p:cBhvr>
                                        <p:cTn id="169" dur="500"/>
                                        <p:tgtEl>
                                          <p:spTgt spid="12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2"/>
                                        </p:tgtEl>
                                        <p:attrNameLst>
                                          <p:attrName>style.visibility</p:attrName>
                                        </p:attrNameLst>
                                      </p:cBhvr>
                                      <p:to>
                                        <p:strVal val="visible"/>
                                      </p:to>
                                    </p:set>
                                    <p:animEffect transition="in" filter="fade">
                                      <p:cBhvr>
                                        <p:cTn id="172" dur="500"/>
                                        <p:tgtEl>
                                          <p:spTgt spid="122"/>
                                        </p:tgtEl>
                                      </p:cBhvr>
                                    </p:animEffect>
                                  </p:childTnLst>
                                </p:cTn>
                              </p:par>
                              <p:par>
                                <p:cTn id="173" presetID="10" presetClass="entr" presetSubtype="0" fill="hold" nodeType="withEffect">
                                  <p:stCondLst>
                                    <p:cond delay="0"/>
                                  </p:stCondLst>
                                  <p:childTnLst>
                                    <p:set>
                                      <p:cBhvr>
                                        <p:cTn id="174" dur="1" fill="hold">
                                          <p:stCondLst>
                                            <p:cond delay="0"/>
                                          </p:stCondLst>
                                        </p:cTn>
                                        <p:tgtEl>
                                          <p:spTgt spid="123"/>
                                        </p:tgtEl>
                                        <p:attrNameLst>
                                          <p:attrName>style.visibility</p:attrName>
                                        </p:attrNameLst>
                                      </p:cBhvr>
                                      <p:to>
                                        <p:strVal val="visible"/>
                                      </p:to>
                                    </p:set>
                                    <p:animEffect transition="in" filter="fade">
                                      <p:cBhvr>
                                        <p:cTn id="175" dur="500"/>
                                        <p:tgtEl>
                                          <p:spTgt spid="12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24"/>
                                        </p:tgtEl>
                                        <p:attrNameLst>
                                          <p:attrName>style.visibility</p:attrName>
                                        </p:attrNameLst>
                                      </p:cBhvr>
                                      <p:to>
                                        <p:strVal val="visible"/>
                                      </p:to>
                                    </p:set>
                                    <p:animEffect transition="in" filter="fade">
                                      <p:cBhvr>
                                        <p:cTn id="178" dur="500"/>
                                        <p:tgtEl>
                                          <p:spTgt spid="12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5"/>
                                        </p:tgtEl>
                                        <p:attrNameLst>
                                          <p:attrName>style.visibility</p:attrName>
                                        </p:attrNameLst>
                                      </p:cBhvr>
                                      <p:to>
                                        <p:strVal val="visible"/>
                                      </p:to>
                                    </p:set>
                                    <p:animEffect transition="in" filter="fade">
                                      <p:cBhvr>
                                        <p:cTn id="181" dur="500"/>
                                        <p:tgtEl>
                                          <p:spTgt spid="125"/>
                                        </p:tgtEl>
                                      </p:cBhvr>
                                    </p:animEffect>
                                  </p:childTnLst>
                                </p:cTn>
                              </p:par>
                              <p:par>
                                <p:cTn id="182" presetID="10" presetClass="entr" presetSubtype="0" fill="hold" nodeType="with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fade">
                                      <p:cBhvr>
                                        <p:cTn id="184" dur="500"/>
                                        <p:tgtEl>
                                          <p:spTgt spid="126"/>
                                        </p:tgtEl>
                                      </p:cBhvr>
                                    </p:animEffect>
                                  </p:childTnLst>
                                </p:cTn>
                              </p:par>
                              <p:par>
                                <p:cTn id="185" presetID="10" presetClass="entr" presetSubtype="0" fill="hold" nodeType="withEffect">
                                  <p:stCondLst>
                                    <p:cond delay="0"/>
                                  </p:stCondLst>
                                  <p:childTnLst>
                                    <p:set>
                                      <p:cBhvr>
                                        <p:cTn id="186" dur="1" fill="hold">
                                          <p:stCondLst>
                                            <p:cond delay="0"/>
                                          </p:stCondLst>
                                        </p:cTn>
                                        <p:tgtEl>
                                          <p:spTgt spid="127"/>
                                        </p:tgtEl>
                                        <p:attrNameLst>
                                          <p:attrName>style.visibility</p:attrName>
                                        </p:attrNameLst>
                                      </p:cBhvr>
                                      <p:to>
                                        <p:strVal val="visible"/>
                                      </p:to>
                                    </p:set>
                                    <p:animEffect transition="in" filter="fade">
                                      <p:cBhvr>
                                        <p:cTn id="187" dur="500"/>
                                        <p:tgtEl>
                                          <p:spTgt spid="12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8"/>
                                        </p:tgtEl>
                                        <p:attrNameLst>
                                          <p:attrName>style.visibility</p:attrName>
                                        </p:attrNameLst>
                                      </p:cBhvr>
                                      <p:to>
                                        <p:strVal val="visible"/>
                                      </p:to>
                                    </p:set>
                                    <p:animEffect transition="in" filter="fade">
                                      <p:cBhvr>
                                        <p:cTn id="190" dur="500"/>
                                        <p:tgtEl>
                                          <p:spTgt spid="12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9"/>
                                        </p:tgtEl>
                                        <p:attrNameLst>
                                          <p:attrName>style.visibility</p:attrName>
                                        </p:attrNameLst>
                                      </p:cBhvr>
                                      <p:to>
                                        <p:strVal val="visible"/>
                                      </p:to>
                                    </p:set>
                                    <p:animEffect transition="in" filter="fade">
                                      <p:cBhvr>
                                        <p:cTn id="193" dur="500"/>
                                        <p:tgtEl>
                                          <p:spTgt spid="12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30"/>
                                        </p:tgtEl>
                                        <p:attrNameLst>
                                          <p:attrName>style.visibility</p:attrName>
                                        </p:attrNameLst>
                                      </p:cBhvr>
                                      <p:to>
                                        <p:strVal val="visible"/>
                                      </p:to>
                                    </p:set>
                                    <p:animEffect transition="in" filter="fade">
                                      <p:cBhvr>
                                        <p:cTn id="196" dur="500"/>
                                        <p:tgtEl>
                                          <p:spTgt spid="130"/>
                                        </p:tgtEl>
                                      </p:cBhvr>
                                    </p:animEffect>
                                  </p:childTnLst>
                                </p:cTn>
                              </p:par>
                              <p:par>
                                <p:cTn id="197" presetID="10" presetClass="entr" presetSubtype="0" fill="hold" nodeType="withEffect">
                                  <p:stCondLst>
                                    <p:cond delay="0"/>
                                  </p:stCondLst>
                                  <p:childTnLst>
                                    <p:set>
                                      <p:cBhvr>
                                        <p:cTn id="198" dur="1" fill="hold">
                                          <p:stCondLst>
                                            <p:cond delay="0"/>
                                          </p:stCondLst>
                                        </p:cTn>
                                        <p:tgtEl>
                                          <p:spTgt spid="131"/>
                                        </p:tgtEl>
                                        <p:attrNameLst>
                                          <p:attrName>style.visibility</p:attrName>
                                        </p:attrNameLst>
                                      </p:cBhvr>
                                      <p:to>
                                        <p:strVal val="visible"/>
                                      </p:to>
                                    </p:set>
                                    <p:animEffect transition="in" filter="fade">
                                      <p:cBhvr>
                                        <p:cTn id="199" dur="500"/>
                                        <p:tgtEl>
                                          <p:spTgt spid="13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2"/>
                                        </p:tgtEl>
                                        <p:attrNameLst>
                                          <p:attrName>style.visibility</p:attrName>
                                        </p:attrNameLst>
                                      </p:cBhvr>
                                      <p:to>
                                        <p:strVal val="visible"/>
                                      </p:to>
                                    </p:set>
                                    <p:animEffect transition="in" filter="fade">
                                      <p:cBhvr>
                                        <p:cTn id="202" dur="500"/>
                                        <p:tgtEl>
                                          <p:spTgt spid="13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33"/>
                                        </p:tgtEl>
                                        <p:attrNameLst>
                                          <p:attrName>style.visibility</p:attrName>
                                        </p:attrNameLst>
                                      </p:cBhvr>
                                      <p:to>
                                        <p:strVal val="visible"/>
                                      </p:to>
                                    </p:set>
                                    <p:animEffect transition="in" filter="fade">
                                      <p:cBhvr>
                                        <p:cTn id="205" dur="500"/>
                                        <p:tgtEl>
                                          <p:spTgt spid="13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34"/>
                                        </p:tgtEl>
                                        <p:attrNameLst>
                                          <p:attrName>style.visibility</p:attrName>
                                        </p:attrNameLst>
                                      </p:cBhvr>
                                      <p:to>
                                        <p:strVal val="visible"/>
                                      </p:to>
                                    </p:set>
                                    <p:animEffect transition="in" filter="fade">
                                      <p:cBhvr>
                                        <p:cTn id="208" dur="500"/>
                                        <p:tgtEl>
                                          <p:spTgt spid="134"/>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35"/>
                                        </p:tgtEl>
                                        <p:attrNameLst>
                                          <p:attrName>style.visibility</p:attrName>
                                        </p:attrNameLst>
                                      </p:cBhvr>
                                      <p:to>
                                        <p:strVal val="visible"/>
                                      </p:to>
                                    </p:set>
                                    <p:animEffect transition="in" filter="fade">
                                      <p:cBhvr>
                                        <p:cTn id="211" dur="500"/>
                                        <p:tgtEl>
                                          <p:spTgt spid="135"/>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36"/>
                                        </p:tgtEl>
                                        <p:attrNameLst>
                                          <p:attrName>style.visibility</p:attrName>
                                        </p:attrNameLst>
                                      </p:cBhvr>
                                      <p:to>
                                        <p:strVal val="visible"/>
                                      </p:to>
                                    </p:set>
                                    <p:animEffect transition="in" filter="fade">
                                      <p:cBhvr>
                                        <p:cTn id="214" dur="500"/>
                                        <p:tgtEl>
                                          <p:spTgt spid="13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7"/>
                                        </p:tgtEl>
                                        <p:attrNameLst>
                                          <p:attrName>style.visibility</p:attrName>
                                        </p:attrNameLst>
                                      </p:cBhvr>
                                      <p:to>
                                        <p:strVal val="visible"/>
                                      </p:to>
                                    </p:set>
                                    <p:animEffect transition="in" filter="fade">
                                      <p:cBhvr>
                                        <p:cTn id="217" dur="500"/>
                                        <p:tgtEl>
                                          <p:spTgt spid="13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38"/>
                                        </p:tgtEl>
                                        <p:attrNameLst>
                                          <p:attrName>style.visibility</p:attrName>
                                        </p:attrNameLst>
                                      </p:cBhvr>
                                      <p:to>
                                        <p:strVal val="visible"/>
                                      </p:to>
                                    </p:set>
                                    <p:animEffect transition="in" filter="fade">
                                      <p:cBhvr>
                                        <p:cTn id="220" dur="500"/>
                                        <p:tgtEl>
                                          <p:spTgt spid="138"/>
                                        </p:tgtEl>
                                      </p:cBhvr>
                                    </p:animEffect>
                                  </p:childTnLst>
                                </p:cTn>
                              </p:par>
                              <p:par>
                                <p:cTn id="221" presetID="10" presetClass="entr" presetSubtype="0" fill="hold" nodeType="withEffect">
                                  <p:stCondLst>
                                    <p:cond delay="0"/>
                                  </p:stCondLst>
                                  <p:childTnLst>
                                    <p:set>
                                      <p:cBhvr>
                                        <p:cTn id="222" dur="1" fill="hold">
                                          <p:stCondLst>
                                            <p:cond delay="0"/>
                                          </p:stCondLst>
                                        </p:cTn>
                                        <p:tgtEl>
                                          <p:spTgt spid="139"/>
                                        </p:tgtEl>
                                        <p:attrNameLst>
                                          <p:attrName>style.visibility</p:attrName>
                                        </p:attrNameLst>
                                      </p:cBhvr>
                                      <p:to>
                                        <p:strVal val="visible"/>
                                      </p:to>
                                    </p:set>
                                    <p:animEffect transition="in" filter="fade">
                                      <p:cBhvr>
                                        <p:cTn id="223" dur="500"/>
                                        <p:tgtEl>
                                          <p:spTgt spid="139"/>
                                        </p:tgtEl>
                                      </p:cBhvr>
                                    </p:animEffect>
                                  </p:childTnLst>
                                </p:cTn>
                              </p:par>
                              <p:par>
                                <p:cTn id="224" presetID="10" presetClass="entr" presetSubtype="0" fill="hold" nodeType="withEffect">
                                  <p:stCondLst>
                                    <p:cond delay="0"/>
                                  </p:stCondLst>
                                  <p:childTnLst>
                                    <p:set>
                                      <p:cBhvr>
                                        <p:cTn id="225" dur="1" fill="hold">
                                          <p:stCondLst>
                                            <p:cond delay="0"/>
                                          </p:stCondLst>
                                        </p:cTn>
                                        <p:tgtEl>
                                          <p:spTgt spid="140"/>
                                        </p:tgtEl>
                                        <p:attrNameLst>
                                          <p:attrName>style.visibility</p:attrName>
                                        </p:attrNameLst>
                                      </p:cBhvr>
                                      <p:to>
                                        <p:strVal val="visible"/>
                                      </p:to>
                                    </p:set>
                                    <p:animEffect transition="in" filter="fade">
                                      <p:cBhvr>
                                        <p:cTn id="226" dur="500"/>
                                        <p:tgtEl>
                                          <p:spTgt spid="140"/>
                                        </p:tgtEl>
                                      </p:cBhvr>
                                    </p:animEffect>
                                  </p:childTnLst>
                                </p:cTn>
                              </p:par>
                              <p:par>
                                <p:cTn id="227" presetID="10" presetClass="entr" presetSubtype="0" fill="hold" nodeType="withEffect">
                                  <p:stCondLst>
                                    <p:cond delay="0"/>
                                  </p:stCondLst>
                                  <p:childTnLst>
                                    <p:set>
                                      <p:cBhvr>
                                        <p:cTn id="228" dur="1" fill="hold">
                                          <p:stCondLst>
                                            <p:cond delay="0"/>
                                          </p:stCondLst>
                                        </p:cTn>
                                        <p:tgtEl>
                                          <p:spTgt spid="141"/>
                                        </p:tgtEl>
                                        <p:attrNameLst>
                                          <p:attrName>style.visibility</p:attrName>
                                        </p:attrNameLst>
                                      </p:cBhvr>
                                      <p:to>
                                        <p:strVal val="visible"/>
                                      </p:to>
                                    </p:set>
                                    <p:animEffect transition="in" filter="fade">
                                      <p:cBhvr>
                                        <p:cTn id="229" dur="500"/>
                                        <p:tgtEl>
                                          <p:spTgt spid="141"/>
                                        </p:tgtEl>
                                      </p:cBhvr>
                                    </p:animEffect>
                                  </p:childTnLst>
                                </p:cTn>
                              </p:par>
                              <p:par>
                                <p:cTn id="230" presetID="10" presetClass="entr" presetSubtype="0" fill="hold" nodeType="withEffect">
                                  <p:stCondLst>
                                    <p:cond delay="0"/>
                                  </p:stCondLst>
                                  <p:childTnLst>
                                    <p:set>
                                      <p:cBhvr>
                                        <p:cTn id="231" dur="1" fill="hold">
                                          <p:stCondLst>
                                            <p:cond delay="0"/>
                                          </p:stCondLst>
                                        </p:cTn>
                                        <p:tgtEl>
                                          <p:spTgt spid="142"/>
                                        </p:tgtEl>
                                        <p:attrNameLst>
                                          <p:attrName>style.visibility</p:attrName>
                                        </p:attrNameLst>
                                      </p:cBhvr>
                                      <p:to>
                                        <p:strVal val="visible"/>
                                      </p:to>
                                    </p:set>
                                    <p:animEffect transition="in" filter="fade">
                                      <p:cBhvr>
                                        <p:cTn id="232" dur="500"/>
                                        <p:tgtEl>
                                          <p:spTgt spid="142"/>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animEffect transition="in" filter="fade">
                                      <p:cBhvr>
                                        <p:cTn id="235" dur="500"/>
                                        <p:tgtEl>
                                          <p:spTgt spid="143"/>
                                        </p:tgtEl>
                                      </p:cBhvr>
                                    </p:animEffect>
                                  </p:childTnLst>
                                </p:cTn>
                              </p:par>
                              <p:par>
                                <p:cTn id="236" presetID="10" presetClass="entr" presetSubtype="0" fill="hold" nodeType="withEffect">
                                  <p:stCondLst>
                                    <p:cond delay="0"/>
                                  </p:stCondLst>
                                  <p:childTnLst>
                                    <p:set>
                                      <p:cBhvr>
                                        <p:cTn id="237" dur="1" fill="hold">
                                          <p:stCondLst>
                                            <p:cond delay="0"/>
                                          </p:stCondLst>
                                        </p:cTn>
                                        <p:tgtEl>
                                          <p:spTgt spid="144"/>
                                        </p:tgtEl>
                                        <p:attrNameLst>
                                          <p:attrName>style.visibility</p:attrName>
                                        </p:attrNameLst>
                                      </p:cBhvr>
                                      <p:to>
                                        <p:strVal val="visible"/>
                                      </p:to>
                                    </p:set>
                                    <p:animEffect transition="in" filter="fade">
                                      <p:cBhvr>
                                        <p:cTn id="238" dur="500"/>
                                        <p:tgtEl>
                                          <p:spTgt spid="14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45"/>
                                        </p:tgtEl>
                                        <p:attrNameLst>
                                          <p:attrName>style.visibility</p:attrName>
                                        </p:attrNameLst>
                                      </p:cBhvr>
                                      <p:to>
                                        <p:strVal val="visible"/>
                                      </p:to>
                                    </p:set>
                                    <p:animEffect transition="in" filter="fade">
                                      <p:cBhvr>
                                        <p:cTn id="241" dur="500"/>
                                        <p:tgtEl>
                                          <p:spTgt spid="145"/>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46"/>
                                        </p:tgtEl>
                                        <p:attrNameLst>
                                          <p:attrName>style.visibility</p:attrName>
                                        </p:attrNameLst>
                                      </p:cBhvr>
                                      <p:to>
                                        <p:strVal val="visible"/>
                                      </p:to>
                                    </p:set>
                                    <p:animEffect transition="in" filter="fade">
                                      <p:cBhvr>
                                        <p:cTn id="244" dur="500"/>
                                        <p:tgtEl>
                                          <p:spTgt spid="146"/>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47"/>
                                        </p:tgtEl>
                                        <p:attrNameLst>
                                          <p:attrName>style.visibility</p:attrName>
                                        </p:attrNameLst>
                                      </p:cBhvr>
                                      <p:to>
                                        <p:strVal val="visible"/>
                                      </p:to>
                                    </p:set>
                                    <p:animEffect transition="in" filter="fade">
                                      <p:cBhvr>
                                        <p:cTn id="247" dur="500"/>
                                        <p:tgtEl>
                                          <p:spTgt spid="147"/>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148"/>
                                        </p:tgtEl>
                                        <p:attrNameLst>
                                          <p:attrName>style.visibility</p:attrName>
                                        </p:attrNameLst>
                                      </p:cBhvr>
                                      <p:to>
                                        <p:strVal val="visible"/>
                                      </p:to>
                                    </p:set>
                                    <p:animEffect transition="in" filter="fade">
                                      <p:cBhvr>
                                        <p:cTn id="250" dur="500"/>
                                        <p:tgtEl>
                                          <p:spTgt spid="148"/>
                                        </p:tgtEl>
                                      </p:cBhvr>
                                    </p:animEffect>
                                  </p:childTnLst>
                                </p:cTn>
                              </p:par>
                              <p:par>
                                <p:cTn id="251" presetID="10" presetClass="entr" presetSubtype="0" fill="hold" nodeType="withEffect">
                                  <p:stCondLst>
                                    <p:cond delay="0"/>
                                  </p:stCondLst>
                                  <p:childTnLst>
                                    <p:set>
                                      <p:cBhvr>
                                        <p:cTn id="252" dur="1" fill="hold">
                                          <p:stCondLst>
                                            <p:cond delay="0"/>
                                          </p:stCondLst>
                                        </p:cTn>
                                        <p:tgtEl>
                                          <p:spTgt spid="149"/>
                                        </p:tgtEl>
                                        <p:attrNameLst>
                                          <p:attrName>style.visibility</p:attrName>
                                        </p:attrNameLst>
                                      </p:cBhvr>
                                      <p:to>
                                        <p:strVal val="visible"/>
                                      </p:to>
                                    </p:set>
                                    <p:animEffect transition="in" filter="fade">
                                      <p:cBhvr>
                                        <p:cTn id="253" dur="500"/>
                                        <p:tgtEl>
                                          <p:spTgt spid="149"/>
                                        </p:tgtEl>
                                      </p:cBhvr>
                                    </p:animEffect>
                                  </p:childTnLst>
                                </p:cTn>
                              </p:par>
                              <p:par>
                                <p:cTn id="254" presetID="10" presetClass="entr" presetSubtype="0" fill="hold" nodeType="withEffect">
                                  <p:stCondLst>
                                    <p:cond delay="0"/>
                                  </p:stCondLst>
                                  <p:childTnLst>
                                    <p:set>
                                      <p:cBhvr>
                                        <p:cTn id="255" dur="1" fill="hold">
                                          <p:stCondLst>
                                            <p:cond delay="0"/>
                                          </p:stCondLst>
                                        </p:cTn>
                                        <p:tgtEl>
                                          <p:spTgt spid="150"/>
                                        </p:tgtEl>
                                        <p:attrNameLst>
                                          <p:attrName>style.visibility</p:attrName>
                                        </p:attrNameLst>
                                      </p:cBhvr>
                                      <p:to>
                                        <p:strVal val="visible"/>
                                      </p:to>
                                    </p:set>
                                    <p:animEffect transition="in" filter="fade">
                                      <p:cBhvr>
                                        <p:cTn id="256" dur="500"/>
                                        <p:tgtEl>
                                          <p:spTgt spid="150"/>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51"/>
                                        </p:tgtEl>
                                        <p:attrNameLst>
                                          <p:attrName>style.visibility</p:attrName>
                                        </p:attrNameLst>
                                      </p:cBhvr>
                                      <p:to>
                                        <p:strVal val="visible"/>
                                      </p:to>
                                    </p:set>
                                    <p:animEffect transition="in" filter="fade">
                                      <p:cBhvr>
                                        <p:cTn id="259" dur="500"/>
                                        <p:tgtEl>
                                          <p:spTgt spid="15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52"/>
                                        </p:tgtEl>
                                        <p:attrNameLst>
                                          <p:attrName>style.visibility</p:attrName>
                                        </p:attrNameLst>
                                      </p:cBhvr>
                                      <p:to>
                                        <p:strVal val="visible"/>
                                      </p:to>
                                    </p:set>
                                    <p:animEffect transition="in" filter="fade">
                                      <p:cBhvr>
                                        <p:cTn id="262" dur="500"/>
                                        <p:tgtEl>
                                          <p:spTgt spid="152"/>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53"/>
                                        </p:tgtEl>
                                        <p:attrNameLst>
                                          <p:attrName>style.visibility</p:attrName>
                                        </p:attrNameLst>
                                      </p:cBhvr>
                                      <p:to>
                                        <p:strVal val="visible"/>
                                      </p:to>
                                    </p:set>
                                    <p:animEffect transition="in" filter="fade">
                                      <p:cBhvr>
                                        <p:cTn id="265" dur="500"/>
                                        <p:tgtEl>
                                          <p:spTgt spid="153"/>
                                        </p:tgtEl>
                                      </p:cBhvr>
                                    </p:animEffect>
                                  </p:childTnLst>
                                </p:cTn>
                              </p:par>
                              <p:par>
                                <p:cTn id="266" presetID="10" presetClass="entr" presetSubtype="0" fill="hold" nodeType="with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fade">
                                      <p:cBhvr>
                                        <p:cTn id="268" dur="500"/>
                                        <p:tgtEl>
                                          <p:spTgt spid="154"/>
                                        </p:tgtEl>
                                      </p:cBhvr>
                                    </p:animEffect>
                                  </p:childTnLst>
                                </p:cTn>
                              </p:par>
                              <p:par>
                                <p:cTn id="269" presetID="10" presetClass="entr" presetSubtype="0" fill="hold" nodeType="withEffect">
                                  <p:stCondLst>
                                    <p:cond delay="0"/>
                                  </p:stCondLst>
                                  <p:childTnLst>
                                    <p:set>
                                      <p:cBhvr>
                                        <p:cTn id="270" dur="1" fill="hold">
                                          <p:stCondLst>
                                            <p:cond delay="0"/>
                                          </p:stCondLst>
                                        </p:cTn>
                                        <p:tgtEl>
                                          <p:spTgt spid="155"/>
                                        </p:tgtEl>
                                        <p:attrNameLst>
                                          <p:attrName>style.visibility</p:attrName>
                                        </p:attrNameLst>
                                      </p:cBhvr>
                                      <p:to>
                                        <p:strVal val="visible"/>
                                      </p:to>
                                    </p:set>
                                    <p:animEffect transition="in" filter="fade">
                                      <p:cBhvr>
                                        <p:cTn id="271" dur="500"/>
                                        <p:tgtEl>
                                          <p:spTgt spid="155"/>
                                        </p:tgtEl>
                                      </p:cBhvr>
                                    </p:animEffect>
                                  </p:childTnLst>
                                </p:cTn>
                              </p:par>
                              <p:par>
                                <p:cTn id="272" presetID="10" presetClass="entr" presetSubtype="0" fill="hold" nodeType="withEffect">
                                  <p:stCondLst>
                                    <p:cond delay="0"/>
                                  </p:stCondLst>
                                  <p:childTnLst>
                                    <p:set>
                                      <p:cBhvr>
                                        <p:cTn id="273" dur="1" fill="hold">
                                          <p:stCondLst>
                                            <p:cond delay="0"/>
                                          </p:stCondLst>
                                        </p:cTn>
                                        <p:tgtEl>
                                          <p:spTgt spid="156"/>
                                        </p:tgtEl>
                                        <p:attrNameLst>
                                          <p:attrName>style.visibility</p:attrName>
                                        </p:attrNameLst>
                                      </p:cBhvr>
                                      <p:to>
                                        <p:strVal val="visible"/>
                                      </p:to>
                                    </p:set>
                                    <p:animEffect transition="in" filter="fade">
                                      <p:cBhvr>
                                        <p:cTn id="274" dur="500"/>
                                        <p:tgtEl>
                                          <p:spTgt spid="156"/>
                                        </p:tgtEl>
                                      </p:cBhvr>
                                    </p:animEffect>
                                  </p:childTnLst>
                                </p:cTn>
                              </p:par>
                              <p:par>
                                <p:cTn id="275" presetID="10" presetClass="entr" presetSubtype="0" fill="hold" nodeType="withEffect">
                                  <p:stCondLst>
                                    <p:cond delay="0"/>
                                  </p:stCondLst>
                                  <p:childTnLst>
                                    <p:set>
                                      <p:cBhvr>
                                        <p:cTn id="276" dur="1" fill="hold">
                                          <p:stCondLst>
                                            <p:cond delay="0"/>
                                          </p:stCondLst>
                                        </p:cTn>
                                        <p:tgtEl>
                                          <p:spTgt spid="157"/>
                                        </p:tgtEl>
                                        <p:attrNameLst>
                                          <p:attrName>style.visibility</p:attrName>
                                        </p:attrNameLst>
                                      </p:cBhvr>
                                      <p:to>
                                        <p:strVal val="visible"/>
                                      </p:to>
                                    </p:set>
                                    <p:animEffect transition="in" filter="fade">
                                      <p:cBhvr>
                                        <p:cTn id="277" dur="500"/>
                                        <p:tgtEl>
                                          <p:spTgt spid="157"/>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58"/>
                                        </p:tgtEl>
                                        <p:attrNameLst>
                                          <p:attrName>style.visibility</p:attrName>
                                        </p:attrNameLst>
                                      </p:cBhvr>
                                      <p:to>
                                        <p:strVal val="visible"/>
                                      </p:to>
                                    </p:set>
                                    <p:animEffect transition="in" filter="fade">
                                      <p:cBhvr>
                                        <p:cTn id="280" dur="500"/>
                                        <p:tgtEl>
                                          <p:spTgt spid="158"/>
                                        </p:tgtEl>
                                      </p:cBhvr>
                                    </p:animEffect>
                                  </p:childTnLst>
                                </p:cTn>
                              </p:par>
                              <p:par>
                                <p:cTn id="281" presetID="10" presetClass="entr" presetSubtype="0" fill="hold" nodeType="withEffect">
                                  <p:stCondLst>
                                    <p:cond delay="0"/>
                                  </p:stCondLst>
                                  <p:childTnLst>
                                    <p:set>
                                      <p:cBhvr>
                                        <p:cTn id="282" dur="1" fill="hold">
                                          <p:stCondLst>
                                            <p:cond delay="0"/>
                                          </p:stCondLst>
                                        </p:cTn>
                                        <p:tgtEl>
                                          <p:spTgt spid="159"/>
                                        </p:tgtEl>
                                        <p:attrNameLst>
                                          <p:attrName>style.visibility</p:attrName>
                                        </p:attrNameLst>
                                      </p:cBhvr>
                                      <p:to>
                                        <p:strVal val="visible"/>
                                      </p:to>
                                    </p:set>
                                    <p:animEffect transition="in" filter="fade">
                                      <p:cBhvr>
                                        <p:cTn id="283" dur="500"/>
                                        <p:tgtEl>
                                          <p:spTgt spid="159"/>
                                        </p:tgtEl>
                                      </p:cBhvr>
                                    </p:animEffect>
                                  </p:childTnLst>
                                </p:cTn>
                              </p:par>
                              <p:par>
                                <p:cTn id="284" presetID="10" presetClass="entr" presetSubtype="0" fill="hold" nodeType="withEffect">
                                  <p:stCondLst>
                                    <p:cond delay="0"/>
                                  </p:stCondLst>
                                  <p:childTnLst>
                                    <p:set>
                                      <p:cBhvr>
                                        <p:cTn id="285" dur="1" fill="hold">
                                          <p:stCondLst>
                                            <p:cond delay="0"/>
                                          </p:stCondLst>
                                        </p:cTn>
                                        <p:tgtEl>
                                          <p:spTgt spid="160"/>
                                        </p:tgtEl>
                                        <p:attrNameLst>
                                          <p:attrName>style.visibility</p:attrName>
                                        </p:attrNameLst>
                                      </p:cBhvr>
                                      <p:to>
                                        <p:strVal val="visible"/>
                                      </p:to>
                                    </p:set>
                                    <p:animEffect transition="in" filter="fade">
                                      <p:cBhvr>
                                        <p:cTn id="286" dur="500"/>
                                        <p:tgtEl>
                                          <p:spTgt spid="160"/>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61"/>
                                        </p:tgtEl>
                                        <p:attrNameLst>
                                          <p:attrName>style.visibility</p:attrName>
                                        </p:attrNameLst>
                                      </p:cBhvr>
                                      <p:to>
                                        <p:strVal val="visible"/>
                                      </p:to>
                                    </p:set>
                                    <p:animEffect transition="in" filter="fade">
                                      <p:cBhvr>
                                        <p:cTn id="289" dur="500"/>
                                        <p:tgtEl>
                                          <p:spTgt spid="161"/>
                                        </p:tgtEl>
                                      </p:cBhvr>
                                    </p:animEffect>
                                  </p:childTnLst>
                                </p:cTn>
                              </p:par>
                              <p:par>
                                <p:cTn id="290" presetID="10" presetClass="entr" presetSubtype="0" fill="hold" nodeType="withEffect">
                                  <p:stCondLst>
                                    <p:cond delay="0"/>
                                  </p:stCondLst>
                                  <p:childTnLst>
                                    <p:set>
                                      <p:cBhvr>
                                        <p:cTn id="291" dur="1" fill="hold">
                                          <p:stCondLst>
                                            <p:cond delay="0"/>
                                          </p:stCondLst>
                                        </p:cTn>
                                        <p:tgtEl>
                                          <p:spTgt spid="162"/>
                                        </p:tgtEl>
                                        <p:attrNameLst>
                                          <p:attrName>style.visibility</p:attrName>
                                        </p:attrNameLst>
                                      </p:cBhvr>
                                      <p:to>
                                        <p:strVal val="visible"/>
                                      </p:to>
                                    </p:set>
                                    <p:animEffect transition="in" filter="fade">
                                      <p:cBhvr>
                                        <p:cTn id="292" dur="500"/>
                                        <p:tgtEl>
                                          <p:spTgt spid="162"/>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63"/>
                                        </p:tgtEl>
                                        <p:attrNameLst>
                                          <p:attrName>style.visibility</p:attrName>
                                        </p:attrNameLst>
                                      </p:cBhvr>
                                      <p:to>
                                        <p:strVal val="visible"/>
                                      </p:to>
                                    </p:set>
                                    <p:animEffect transition="in" filter="fade">
                                      <p:cBhvr>
                                        <p:cTn id="295" dur="500"/>
                                        <p:tgtEl>
                                          <p:spTgt spid="163"/>
                                        </p:tgtEl>
                                      </p:cBhvr>
                                    </p:animEffect>
                                  </p:childTnLst>
                                </p:cTn>
                              </p:par>
                              <p:par>
                                <p:cTn id="296" presetID="10" presetClass="entr" presetSubtype="0" fill="hold" nodeType="withEffect">
                                  <p:stCondLst>
                                    <p:cond delay="0"/>
                                  </p:stCondLst>
                                  <p:childTnLst>
                                    <p:set>
                                      <p:cBhvr>
                                        <p:cTn id="297" dur="1" fill="hold">
                                          <p:stCondLst>
                                            <p:cond delay="0"/>
                                          </p:stCondLst>
                                        </p:cTn>
                                        <p:tgtEl>
                                          <p:spTgt spid="164"/>
                                        </p:tgtEl>
                                        <p:attrNameLst>
                                          <p:attrName>style.visibility</p:attrName>
                                        </p:attrNameLst>
                                      </p:cBhvr>
                                      <p:to>
                                        <p:strVal val="visible"/>
                                      </p:to>
                                    </p:set>
                                    <p:animEffect transition="in" filter="fade">
                                      <p:cBhvr>
                                        <p:cTn id="298" dur="500"/>
                                        <p:tgtEl>
                                          <p:spTgt spid="16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65"/>
                                        </p:tgtEl>
                                        <p:attrNameLst>
                                          <p:attrName>style.visibility</p:attrName>
                                        </p:attrNameLst>
                                      </p:cBhvr>
                                      <p:to>
                                        <p:strVal val="visible"/>
                                      </p:to>
                                    </p:set>
                                    <p:animEffect transition="in" filter="fade">
                                      <p:cBhvr>
                                        <p:cTn id="301" dur="500"/>
                                        <p:tgtEl>
                                          <p:spTgt spid="16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66"/>
                                        </p:tgtEl>
                                        <p:attrNameLst>
                                          <p:attrName>style.visibility</p:attrName>
                                        </p:attrNameLst>
                                      </p:cBhvr>
                                      <p:to>
                                        <p:strVal val="visible"/>
                                      </p:to>
                                    </p:set>
                                    <p:animEffect transition="in" filter="fade">
                                      <p:cBhvr>
                                        <p:cTn id="304" dur="500"/>
                                        <p:tgtEl>
                                          <p:spTgt spid="166"/>
                                        </p:tgtEl>
                                      </p:cBhvr>
                                    </p:animEffect>
                                  </p:childTnLst>
                                </p:cTn>
                              </p:par>
                              <p:par>
                                <p:cTn id="305" presetID="10" presetClass="entr" presetSubtype="0" fill="hold" nodeType="withEffect">
                                  <p:stCondLst>
                                    <p:cond delay="0"/>
                                  </p:stCondLst>
                                  <p:childTnLst>
                                    <p:set>
                                      <p:cBhvr>
                                        <p:cTn id="306" dur="1" fill="hold">
                                          <p:stCondLst>
                                            <p:cond delay="0"/>
                                          </p:stCondLst>
                                        </p:cTn>
                                        <p:tgtEl>
                                          <p:spTgt spid="186"/>
                                        </p:tgtEl>
                                        <p:attrNameLst>
                                          <p:attrName>style.visibility</p:attrName>
                                        </p:attrNameLst>
                                      </p:cBhvr>
                                      <p:to>
                                        <p:strVal val="visible"/>
                                      </p:to>
                                    </p:set>
                                    <p:animEffect transition="in" filter="fade">
                                      <p:cBhvr>
                                        <p:cTn id="307" dur="500"/>
                                        <p:tgtEl>
                                          <p:spTgt spid="186"/>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187"/>
                                        </p:tgtEl>
                                        <p:attrNameLst>
                                          <p:attrName>style.visibility</p:attrName>
                                        </p:attrNameLst>
                                      </p:cBhvr>
                                      <p:to>
                                        <p:strVal val="visible"/>
                                      </p:to>
                                    </p:set>
                                    <p:animEffect transition="in" filter="fade">
                                      <p:cBhvr>
                                        <p:cTn id="310" dur="500"/>
                                        <p:tgtEl>
                                          <p:spTgt spid="187"/>
                                        </p:tgtEl>
                                      </p:cBhvr>
                                    </p:animEffect>
                                  </p:childTnLst>
                                </p:cTn>
                              </p:par>
                              <p:par>
                                <p:cTn id="311" presetID="10" presetClass="entr" presetSubtype="0" fill="hold" nodeType="withEffect">
                                  <p:stCondLst>
                                    <p:cond delay="0"/>
                                  </p:stCondLst>
                                  <p:childTnLst>
                                    <p:set>
                                      <p:cBhvr>
                                        <p:cTn id="312" dur="1" fill="hold">
                                          <p:stCondLst>
                                            <p:cond delay="0"/>
                                          </p:stCondLst>
                                        </p:cTn>
                                        <p:tgtEl>
                                          <p:spTgt spid="188"/>
                                        </p:tgtEl>
                                        <p:attrNameLst>
                                          <p:attrName>style.visibility</p:attrName>
                                        </p:attrNameLst>
                                      </p:cBhvr>
                                      <p:to>
                                        <p:strVal val="visible"/>
                                      </p:to>
                                    </p:set>
                                    <p:animEffect transition="in" filter="fade">
                                      <p:cBhvr>
                                        <p:cTn id="313" dur="500"/>
                                        <p:tgtEl>
                                          <p:spTgt spid="188"/>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189"/>
                                        </p:tgtEl>
                                        <p:attrNameLst>
                                          <p:attrName>style.visibility</p:attrName>
                                        </p:attrNameLst>
                                      </p:cBhvr>
                                      <p:to>
                                        <p:strVal val="visible"/>
                                      </p:to>
                                    </p:set>
                                    <p:animEffect transition="in" filter="fade">
                                      <p:cBhvr>
                                        <p:cTn id="316" dur="500"/>
                                        <p:tgtEl>
                                          <p:spTgt spid="189"/>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193"/>
                                        </p:tgtEl>
                                        <p:attrNameLst>
                                          <p:attrName>style.visibility</p:attrName>
                                        </p:attrNameLst>
                                      </p:cBhvr>
                                      <p:to>
                                        <p:strVal val="visible"/>
                                      </p:to>
                                    </p:set>
                                    <p:animEffect transition="in" filter="fade">
                                      <p:cBhvr>
                                        <p:cTn id="319" dur="500"/>
                                        <p:tgtEl>
                                          <p:spTgt spid="193"/>
                                        </p:tgtEl>
                                      </p:cBhvr>
                                    </p:animEffect>
                                  </p:childTnLst>
                                </p:cTn>
                              </p:par>
                              <p:par>
                                <p:cTn id="320" presetID="10" presetClass="entr" presetSubtype="0" fill="hold" nodeType="withEffect">
                                  <p:stCondLst>
                                    <p:cond delay="0"/>
                                  </p:stCondLst>
                                  <p:childTnLst>
                                    <p:set>
                                      <p:cBhvr>
                                        <p:cTn id="321" dur="1" fill="hold">
                                          <p:stCondLst>
                                            <p:cond delay="0"/>
                                          </p:stCondLst>
                                        </p:cTn>
                                        <p:tgtEl>
                                          <p:spTgt spid="194"/>
                                        </p:tgtEl>
                                        <p:attrNameLst>
                                          <p:attrName>style.visibility</p:attrName>
                                        </p:attrNameLst>
                                      </p:cBhvr>
                                      <p:to>
                                        <p:strVal val="visible"/>
                                      </p:to>
                                    </p:set>
                                    <p:animEffect transition="in" filter="fade">
                                      <p:cBhvr>
                                        <p:cTn id="322" dur="500"/>
                                        <p:tgtEl>
                                          <p:spTgt spid="194"/>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195"/>
                                        </p:tgtEl>
                                        <p:attrNameLst>
                                          <p:attrName>style.visibility</p:attrName>
                                        </p:attrNameLst>
                                      </p:cBhvr>
                                      <p:to>
                                        <p:strVal val="visible"/>
                                      </p:to>
                                    </p:set>
                                    <p:animEffect transition="in" filter="fade">
                                      <p:cBhvr>
                                        <p:cTn id="325" dur="500"/>
                                        <p:tgtEl>
                                          <p:spTgt spid="195"/>
                                        </p:tgtEl>
                                      </p:cBhvr>
                                    </p:animEffect>
                                  </p:childTnLst>
                                </p:cTn>
                              </p:par>
                              <p:par>
                                <p:cTn id="326" presetID="10" presetClass="entr" presetSubtype="0" fill="hold" nodeType="withEffect">
                                  <p:stCondLst>
                                    <p:cond delay="0"/>
                                  </p:stCondLst>
                                  <p:childTnLst>
                                    <p:set>
                                      <p:cBhvr>
                                        <p:cTn id="327" dur="1" fill="hold">
                                          <p:stCondLst>
                                            <p:cond delay="0"/>
                                          </p:stCondLst>
                                        </p:cTn>
                                        <p:tgtEl>
                                          <p:spTgt spid="196"/>
                                        </p:tgtEl>
                                        <p:attrNameLst>
                                          <p:attrName>style.visibility</p:attrName>
                                        </p:attrNameLst>
                                      </p:cBhvr>
                                      <p:to>
                                        <p:strVal val="visible"/>
                                      </p:to>
                                    </p:set>
                                    <p:animEffect transition="in" filter="fade">
                                      <p:cBhvr>
                                        <p:cTn id="328" dur="500"/>
                                        <p:tgtEl>
                                          <p:spTgt spid="196"/>
                                        </p:tgtEl>
                                      </p:cBhvr>
                                    </p:animEffect>
                                  </p:childTnLst>
                                </p:cTn>
                              </p:par>
                              <p:par>
                                <p:cTn id="329" presetID="10" presetClass="entr" presetSubtype="0" fill="hold" nodeType="withEffect">
                                  <p:stCondLst>
                                    <p:cond delay="0"/>
                                  </p:stCondLst>
                                  <p:childTnLst>
                                    <p:set>
                                      <p:cBhvr>
                                        <p:cTn id="330" dur="1" fill="hold">
                                          <p:stCondLst>
                                            <p:cond delay="0"/>
                                          </p:stCondLst>
                                        </p:cTn>
                                        <p:tgtEl>
                                          <p:spTgt spid="197"/>
                                        </p:tgtEl>
                                        <p:attrNameLst>
                                          <p:attrName>style.visibility</p:attrName>
                                        </p:attrNameLst>
                                      </p:cBhvr>
                                      <p:to>
                                        <p:strVal val="visible"/>
                                      </p:to>
                                    </p:set>
                                    <p:animEffect transition="in" filter="fade">
                                      <p:cBhvr>
                                        <p:cTn id="331" dur="500"/>
                                        <p:tgtEl>
                                          <p:spTgt spid="197"/>
                                        </p:tgtEl>
                                      </p:cBhvr>
                                    </p:animEffect>
                                  </p:childTnLst>
                                </p:cTn>
                              </p:par>
                              <p:par>
                                <p:cTn id="332" presetID="10" presetClass="entr" presetSubtype="0" fill="hold" nodeType="withEffect">
                                  <p:stCondLst>
                                    <p:cond delay="0"/>
                                  </p:stCondLst>
                                  <p:childTnLst>
                                    <p:set>
                                      <p:cBhvr>
                                        <p:cTn id="333" dur="1" fill="hold">
                                          <p:stCondLst>
                                            <p:cond delay="0"/>
                                          </p:stCondLst>
                                        </p:cTn>
                                        <p:tgtEl>
                                          <p:spTgt spid="198"/>
                                        </p:tgtEl>
                                        <p:attrNameLst>
                                          <p:attrName>style.visibility</p:attrName>
                                        </p:attrNameLst>
                                      </p:cBhvr>
                                      <p:to>
                                        <p:strVal val="visible"/>
                                      </p:to>
                                    </p:set>
                                    <p:animEffect transition="in" filter="fade">
                                      <p:cBhvr>
                                        <p:cTn id="334" dur="500"/>
                                        <p:tgtEl>
                                          <p:spTgt spid="198"/>
                                        </p:tgtEl>
                                      </p:cBhvr>
                                    </p:animEffect>
                                  </p:childTnLst>
                                </p:cTn>
                              </p:par>
                              <p:par>
                                <p:cTn id="335" presetID="10" presetClass="entr" presetSubtype="0" fill="hold" nodeType="withEffect">
                                  <p:stCondLst>
                                    <p:cond delay="0"/>
                                  </p:stCondLst>
                                  <p:childTnLst>
                                    <p:set>
                                      <p:cBhvr>
                                        <p:cTn id="336" dur="1" fill="hold">
                                          <p:stCondLst>
                                            <p:cond delay="0"/>
                                          </p:stCondLst>
                                        </p:cTn>
                                        <p:tgtEl>
                                          <p:spTgt spid="199"/>
                                        </p:tgtEl>
                                        <p:attrNameLst>
                                          <p:attrName>style.visibility</p:attrName>
                                        </p:attrNameLst>
                                      </p:cBhvr>
                                      <p:to>
                                        <p:strVal val="visible"/>
                                      </p:to>
                                    </p:set>
                                    <p:animEffect transition="in" filter="fade">
                                      <p:cBhvr>
                                        <p:cTn id="337" dur="500"/>
                                        <p:tgtEl>
                                          <p:spTgt spid="199"/>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200"/>
                                        </p:tgtEl>
                                        <p:attrNameLst>
                                          <p:attrName>style.visibility</p:attrName>
                                        </p:attrNameLst>
                                      </p:cBhvr>
                                      <p:to>
                                        <p:strVal val="visible"/>
                                      </p:to>
                                    </p:set>
                                    <p:animEffect transition="in" filter="fade">
                                      <p:cBhvr>
                                        <p:cTn id="340" dur="500"/>
                                        <p:tgtEl>
                                          <p:spTgt spid="200"/>
                                        </p:tgtEl>
                                      </p:cBhvr>
                                    </p:animEffect>
                                  </p:childTnLst>
                                </p:cTn>
                              </p:par>
                              <p:par>
                                <p:cTn id="341" presetID="10" presetClass="entr" presetSubtype="0" fill="hold" nodeType="withEffect">
                                  <p:stCondLst>
                                    <p:cond delay="0"/>
                                  </p:stCondLst>
                                  <p:childTnLst>
                                    <p:set>
                                      <p:cBhvr>
                                        <p:cTn id="342" dur="1" fill="hold">
                                          <p:stCondLst>
                                            <p:cond delay="0"/>
                                          </p:stCondLst>
                                        </p:cTn>
                                        <p:tgtEl>
                                          <p:spTgt spid="201"/>
                                        </p:tgtEl>
                                        <p:attrNameLst>
                                          <p:attrName>style.visibility</p:attrName>
                                        </p:attrNameLst>
                                      </p:cBhvr>
                                      <p:to>
                                        <p:strVal val="visible"/>
                                      </p:to>
                                    </p:set>
                                    <p:animEffect transition="in" filter="fade">
                                      <p:cBhvr>
                                        <p:cTn id="343" dur="500"/>
                                        <p:tgtEl>
                                          <p:spTgt spid="201"/>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202"/>
                                        </p:tgtEl>
                                        <p:attrNameLst>
                                          <p:attrName>style.visibility</p:attrName>
                                        </p:attrNameLst>
                                      </p:cBhvr>
                                      <p:to>
                                        <p:strVal val="visible"/>
                                      </p:to>
                                    </p:set>
                                    <p:animEffect transition="in" filter="fade">
                                      <p:cBhvr>
                                        <p:cTn id="346" dur="500"/>
                                        <p:tgtEl>
                                          <p:spTgt spid="202"/>
                                        </p:tgtEl>
                                      </p:cBhvr>
                                    </p:animEffect>
                                  </p:childTnLst>
                                </p:cTn>
                              </p:par>
                            </p:childTnLst>
                          </p:cTn>
                        </p:par>
                      </p:childTnLst>
                    </p:cTn>
                  </p:par>
                  <p:par>
                    <p:cTn id="347" fill="hold">
                      <p:stCondLst>
                        <p:cond delay="indefinite"/>
                      </p:stCondLst>
                      <p:childTnLst>
                        <p:par>
                          <p:cTn id="348" fill="hold">
                            <p:stCondLst>
                              <p:cond delay="0"/>
                            </p:stCondLst>
                            <p:childTnLst>
                              <p:par>
                                <p:cTn id="349" presetID="10" presetClass="entr" presetSubtype="0" fill="hold" nodeType="clickEffect">
                                  <p:stCondLst>
                                    <p:cond delay="0"/>
                                  </p:stCondLst>
                                  <p:childTnLst>
                                    <p:set>
                                      <p:cBhvr>
                                        <p:cTn id="350" dur="1" fill="hold">
                                          <p:stCondLst>
                                            <p:cond delay="0"/>
                                          </p:stCondLst>
                                        </p:cTn>
                                        <p:tgtEl>
                                          <p:spTgt spid="2"/>
                                        </p:tgtEl>
                                        <p:attrNameLst>
                                          <p:attrName>style.visibility</p:attrName>
                                        </p:attrNameLst>
                                      </p:cBhvr>
                                      <p:to>
                                        <p:strVal val="visible"/>
                                      </p:to>
                                    </p:set>
                                    <p:animEffect transition="in" filter="fade">
                                      <p:cBhvr>
                                        <p:cTn id="351" dur="500"/>
                                        <p:tgtEl>
                                          <p:spTgt spid="2"/>
                                        </p:tgtEl>
                                      </p:cBhvr>
                                    </p:animEffect>
                                  </p:childTnLst>
                                </p:cTn>
                              </p:par>
                              <p:par>
                                <p:cTn id="352" presetID="10" presetClass="entr" presetSubtype="0" fill="hold" grpId="0" nodeType="withEffect">
                                  <p:stCondLst>
                                    <p:cond delay="0"/>
                                  </p:stCondLst>
                                  <p:childTnLst>
                                    <p:set>
                                      <p:cBhvr>
                                        <p:cTn id="353" dur="1" fill="hold">
                                          <p:stCondLst>
                                            <p:cond delay="0"/>
                                          </p:stCondLst>
                                        </p:cTn>
                                        <p:tgtEl>
                                          <p:spTgt spid="32"/>
                                        </p:tgtEl>
                                        <p:attrNameLst>
                                          <p:attrName>style.visibility</p:attrName>
                                        </p:attrNameLst>
                                      </p:cBhvr>
                                      <p:to>
                                        <p:strVal val="visible"/>
                                      </p:to>
                                    </p:set>
                                    <p:animEffect transition="in" filter="fade">
                                      <p:cBhvr>
                                        <p:cTn id="354" dur="500"/>
                                        <p:tgtEl>
                                          <p:spTgt spid="32"/>
                                        </p:tgtEl>
                                      </p:cBhvr>
                                    </p:animEffect>
                                  </p:childTnLst>
                                </p:cTn>
                              </p:par>
                              <p:par>
                                <p:cTn id="355" presetID="10" presetClass="entr" presetSubtype="0" fill="hold" grpId="0" nodeType="withEffect">
                                  <p:stCondLst>
                                    <p:cond delay="0"/>
                                  </p:stCondLst>
                                  <p:childTnLst>
                                    <p:set>
                                      <p:cBhvr>
                                        <p:cTn id="356" dur="1" fill="hold">
                                          <p:stCondLst>
                                            <p:cond delay="0"/>
                                          </p:stCondLst>
                                        </p:cTn>
                                        <p:tgtEl>
                                          <p:spTgt spid="33"/>
                                        </p:tgtEl>
                                        <p:attrNameLst>
                                          <p:attrName>style.visibility</p:attrName>
                                        </p:attrNameLst>
                                      </p:cBhvr>
                                      <p:to>
                                        <p:strVal val="visible"/>
                                      </p:to>
                                    </p:set>
                                    <p:animEffect transition="in" filter="fade">
                                      <p:cBhvr>
                                        <p:cTn id="357" dur="500"/>
                                        <p:tgtEl>
                                          <p:spTgt spid="33"/>
                                        </p:tgtEl>
                                      </p:cBhvr>
                                    </p:animEffect>
                                  </p:childTnLst>
                                </p:cTn>
                              </p:par>
                              <p:par>
                                <p:cTn id="358" presetID="10" presetClass="entr" presetSubtype="0" fill="hold" grpId="0" nodeType="withEffect">
                                  <p:stCondLst>
                                    <p:cond delay="0"/>
                                  </p:stCondLst>
                                  <p:childTnLst>
                                    <p:set>
                                      <p:cBhvr>
                                        <p:cTn id="359" dur="1" fill="hold">
                                          <p:stCondLst>
                                            <p:cond delay="0"/>
                                          </p:stCondLst>
                                        </p:cTn>
                                        <p:tgtEl>
                                          <p:spTgt spid="34"/>
                                        </p:tgtEl>
                                        <p:attrNameLst>
                                          <p:attrName>style.visibility</p:attrName>
                                        </p:attrNameLst>
                                      </p:cBhvr>
                                      <p:to>
                                        <p:strVal val="visible"/>
                                      </p:to>
                                    </p:set>
                                    <p:animEffect transition="in" filter="fade">
                                      <p:cBhvr>
                                        <p:cTn id="360" dur="500"/>
                                        <p:tgtEl>
                                          <p:spTgt spid="34"/>
                                        </p:tgtEl>
                                      </p:cBhvr>
                                    </p:animEffect>
                                  </p:childTnLst>
                                </p:cTn>
                              </p:par>
                              <p:par>
                                <p:cTn id="361" presetID="10" presetClass="entr" presetSubtype="0" fill="hold" nodeType="withEffect">
                                  <p:stCondLst>
                                    <p:cond delay="0"/>
                                  </p:stCondLst>
                                  <p:childTnLst>
                                    <p:set>
                                      <p:cBhvr>
                                        <p:cTn id="362" dur="1" fill="hold">
                                          <p:stCondLst>
                                            <p:cond delay="0"/>
                                          </p:stCondLst>
                                        </p:cTn>
                                        <p:tgtEl>
                                          <p:spTgt spid="35"/>
                                        </p:tgtEl>
                                        <p:attrNameLst>
                                          <p:attrName>style.visibility</p:attrName>
                                        </p:attrNameLst>
                                      </p:cBhvr>
                                      <p:to>
                                        <p:strVal val="visible"/>
                                      </p:to>
                                    </p:set>
                                    <p:animEffect transition="in" filter="fade">
                                      <p:cBhvr>
                                        <p:cTn id="363" dur="500"/>
                                        <p:tgtEl>
                                          <p:spTgt spid="35"/>
                                        </p:tgtEl>
                                      </p:cBhvr>
                                    </p:animEffect>
                                  </p:childTnLst>
                                </p:cTn>
                              </p:par>
                              <p:par>
                                <p:cTn id="364" presetID="10" presetClass="entr" presetSubtype="0" fill="hold" nodeType="withEffect">
                                  <p:stCondLst>
                                    <p:cond delay="0"/>
                                  </p:stCondLst>
                                  <p:childTnLst>
                                    <p:set>
                                      <p:cBhvr>
                                        <p:cTn id="365" dur="1" fill="hold">
                                          <p:stCondLst>
                                            <p:cond delay="0"/>
                                          </p:stCondLst>
                                        </p:cTn>
                                        <p:tgtEl>
                                          <p:spTgt spid="36"/>
                                        </p:tgtEl>
                                        <p:attrNameLst>
                                          <p:attrName>style.visibility</p:attrName>
                                        </p:attrNameLst>
                                      </p:cBhvr>
                                      <p:to>
                                        <p:strVal val="visible"/>
                                      </p:to>
                                    </p:set>
                                    <p:animEffect transition="in" filter="fade">
                                      <p:cBhvr>
                                        <p:cTn id="366" dur="500"/>
                                        <p:tgtEl>
                                          <p:spTgt spid="36"/>
                                        </p:tgtEl>
                                      </p:cBhvr>
                                    </p:animEffect>
                                  </p:childTnLst>
                                </p:cTn>
                              </p:par>
                              <p:par>
                                <p:cTn id="367" presetID="10" presetClass="entr" presetSubtype="0" fill="hold" grpId="0" nodeType="withEffect">
                                  <p:stCondLst>
                                    <p:cond delay="0"/>
                                  </p:stCondLst>
                                  <p:childTnLst>
                                    <p:set>
                                      <p:cBhvr>
                                        <p:cTn id="368" dur="1" fill="hold">
                                          <p:stCondLst>
                                            <p:cond delay="0"/>
                                          </p:stCondLst>
                                        </p:cTn>
                                        <p:tgtEl>
                                          <p:spTgt spid="37"/>
                                        </p:tgtEl>
                                        <p:attrNameLst>
                                          <p:attrName>style.visibility</p:attrName>
                                        </p:attrNameLst>
                                      </p:cBhvr>
                                      <p:to>
                                        <p:strVal val="visible"/>
                                      </p:to>
                                    </p:set>
                                    <p:animEffect transition="in" filter="fade">
                                      <p:cBhvr>
                                        <p:cTn id="369" dur="500"/>
                                        <p:tgtEl>
                                          <p:spTgt spid="37"/>
                                        </p:tgtEl>
                                      </p:cBhvr>
                                    </p:animEffect>
                                  </p:childTnLst>
                                </p:cTn>
                              </p:par>
                              <p:par>
                                <p:cTn id="370" presetID="10" presetClass="entr" presetSubtype="0" fill="hold" nodeType="withEffect">
                                  <p:stCondLst>
                                    <p:cond delay="0"/>
                                  </p:stCondLst>
                                  <p:childTnLst>
                                    <p:set>
                                      <p:cBhvr>
                                        <p:cTn id="371" dur="1" fill="hold">
                                          <p:stCondLst>
                                            <p:cond delay="0"/>
                                          </p:stCondLst>
                                        </p:cTn>
                                        <p:tgtEl>
                                          <p:spTgt spid="38"/>
                                        </p:tgtEl>
                                        <p:attrNameLst>
                                          <p:attrName>style.visibility</p:attrName>
                                        </p:attrNameLst>
                                      </p:cBhvr>
                                      <p:to>
                                        <p:strVal val="visible"/>
                                      </p:to>
                                    </p:set>
                                    <p:animEffect transition="in" filter="fade">
                                      <p:cBhvr>
                                        <p:cTn id="372" dur="500"/>
                                        <p:tgtEl>
                                          <p:spTgt spid="38"/>
                                        </p:tgtEl>
                                      </p:cBhvr>
                                    </p:animEffect>
                                  </p:childTnLst>
                                </p:cTn>
                              </p:par>
                              <p:par>
                                <p:cTn id="373" presetID="10" presetClass="entr" presetSubtype="0" fill="hold" grpId="0" nodeType="withEffect">
                                  <p:stCondLst>
                                    <p:cond delay="0"/>
                                  </p:stCondLst>
                                  <p:childTnLst>
                                    <p:set>
                                      <p:cBhvr>
                                        <p:cTn id="374" dur="1" fill="hold">
                                          <p:stCondLst>
                                            <p:cond delay="0"/>
                                          </p:stCondLst>
                                        </p:cTn>
                                        <p:tgtEl>
                                          <p:spTgt spid="39"/>
                                        </p:tgtEl>
                                        <p:attrNameLst>
                                          <p:attrName>style.visibility</p:attrName>
                                        </p:attrNameLst>
                                      </p:cBhvr>
                                      <p:to>
                                        <p:strVal val="visible"/>
                                      </p:to>
                                    </p:set>
                                    <p:animEffect transition="in" filter="fade">
                                      <p:cBhvr>
                                        <p:cTn id="375" dur="500"/>
                                        <p:tgtEl>
                                          <p:spTgt spid="39"/>
                                        </p:tgtEl>
                                      </p:cBhvr>
                                    </p:animEffect>
                                  </p:childTnLst>
                                </p:cTn>
                              </p:par>
                              <p:par>
                                <p:cTn id="376" presetID="10" presetClass="entr" presetSubtype="0" fill="hold" nodeType="withEffect">
                                  <p:stCondLst>
                                    <p:cond delay="0"/>
                                  </p:stCondLst>
                                  <p:childTnLst>
                                    <p:set>
                                      <p:cBhvr>
                                        <p:cTn id="377" dur="1" fill="hold">
                                          <p:stCondLst>
                                            <p:cond delay="0"/>
                                          </p:stCondLst>
                                        </p:cTn>
                                        <p:tgtEl>
                                          <p:spTgt spid="40"/>
                                        </p:tgtEl>
                                        <p:attrNameLst>
                                          <p:attrName>style.visibility</p:attrName>
                                        </p:attrNameLst>
                                      </p:cBhvr>
                                      <p:to>
                                        <p:strVal val="visible"/>
                                      </p:to>
                                    </p:set>
                                    <p:animEffect transition="in" filter="fade">
                                      <p:cBhvr>
                                        <p:cTn id="378" dur="500"/>
                                        <p:tgtEl>
                                          <p:spTgt spid="40"/>
                                        </p:tgtEl>
                                      </p:cBhvr>
                                    </p:animEffect>
                                  </p:childTnLst>
                                </p:cTn>
                              </p:par>
                              <p:par>
                                <p:cTn id="379" presetID="10" presetClass="entr" presetSubtype="0" fill="hold" grpId="0" nodeType="withEffect">
                                  <p:stCondLst>
                                    <p:cond delay="0"/>
                                  </p:stCondLst>
                                  <p:childTnLst>
                                    <p:set>
                                      <p:cBhvr>
                                        <p:cTn id="380" dur="1" fill="hold">
                                          <p:stCondLst>
                                            <p:cond delay="0"/>
                                          </p:stCondLst>
                                        </p:cTn>
                                        <p:tgtEl>
                                          <p:spTgt spid="41"/>
                                        </p:tgtEl>
                                        <p:attrNameLst>
                                          <p:attrName>style.visibility</p:attrName>
                                        </p:attrNameLst>
                                      </p:cBhvr>
                                      <p:to>
                                        <p:strVal val="visible"/>
                                      </p:to>
                                    </p:set>
                                    <p:animEffect transition="in" filter="fade">
                                      <p:cBhvr>
                                        <p:cTn id="381" dur="500"/>
                                        <p:tgtEl>
                                          <p:spTgt spid="41"/>
                                        </p:tgtEl>
                                      </p:cBhvr>
                                    </p:animEffect>
                                  </p:childTnLst>
                                </p:cTn>
                              </p:par>
                              <p:par>
                                <p:cTn id="382" presetID="10" presetClass="entr" presetSubtype="0" fill="hold" nodeType="withEffect">
                                  <p:stCondLst>
                                    <p:cond delay="0"/>
                                  </p:stCondLst>
                                  <p:childTnLst>
                                    <p:set>
                                      <p:cBhvr>
                                        <p:cTn id="383" dur="1" fill="hold">
                                          <p:stCondLst>
                                            <p:cond delay="0"/>
                                          </p:stCondLst>
                                        </p:cTn>
                                        <p:tgtEl>
                                          <p:spTgt spid="42"/>
                                        </p:tgtEl>
                                        <p:attrNameLst>
                                          <p:attrName>style.visibility</p:attrName>
                                        </p:attrNameLst>
                                      </p:cBhvr>
                                      <p:to>
                                        <p:strVal val="visible"/>
                                      </p:to>
                                    </p:set>
                                    <p:animEffect transition="in" filter="fade">
                                      <p:cBhvr>
                                        <p:cTn id="384" dur="500"/>
                                        <p:tgtEl>
                                          <p:spTgt spid="42"/>
                                        </p:tgtEl>
                                      </p:cBhvr>
                                    </p:animEffect>
                                  </p:childTnLst>
                                </p:cTn>
                              </p:par>
                              <p:par>
                                <p:cTn id="385" presetID="10" presetClass="entr" presetSubtype="0" fill="hold" nodeType="withEffect">
                                  <p:stCondLst>
                                    <p:cond delay="0"/>
                                  </p:stCondLst>
                                  <p:childTnLst>
                                    <p:set>
                                      <p:cBhvr>
                                        <p:cTn id="386" dur="1" fill="hold">
                                          <p:stCondLst>
                                            <p:cond delay="0"/>
                                          </p:stCondLst>
                                        </p:cTn>
                                        <p:tgtEl>
                                          <p:spTgt spid="43"/>
                                        </p:tgtEl>
                                        <p:attrNameLst>
                                          <p:attrName>style.visibility</p:attrName>
                                        </p:attrNameLst>
                                      </p:cBhvr>
                                      <p:to>
                                        <p:strVal val="visible"/>
                                      </p:to>
                                    </p:set>
                                    <p:animEffect transition="in" filter="fade">
                                      <p:cBhvr>
                                        <p:cTn id="387" dur="500"/>
                                        <p:tgtEl>
                                          <p:spTgt spid="43"/>
                                        </p:tgtEl>
                                      </p:cBhvr>
                                    </p:animEffect>
                                  </p:childTnLst>
                                </p:cTn>
                              </p:par>
                              <p:par>
                                <p:cTn id="388" presetID="10" presetClass="entr" presetSubtype="0" fill="hold" nodeType="withEffect">
                                  <p:stCondLst>
                                    <p:cond delay="0"/>
                                  </p:stCondLst>
                                  <p:childTnLst>
                                    <p:set>
                                      <p:cBhvr>
                                        <p:cTn id="389" dur="1" fill="hold">
                                          <p:stCondLst>
                                            <p:cond delay="0"/>
                                          </p:stCondLst>
                                        </p:cTn>
                                        <p:tgtEl>
                                          <p:spTgt spid="44"/>
                                        </p:tgtEl>
                                        <p:attrNameLst>
                                          <p:attrName>style.visibility</p:attrName>
                                        </p:attrNameLst>
                                      </p:cBhvr>
                                      <p:to>
                                        <p:strVal val="visible"/>
                                      </p:to>
                                    </p:set>
                                    <p:animEffect transition="in" filter="fade">
                                      <p:cBhvr>
                                        <p:cTn id="390" dur="500"/>
                                        <p:tgtEl>
                                          <p:spTgt spid="44"/>
                                        </p:tgtEl>
                                      </p:cBhvr>
                                    </p:animEffect>
                                  </p:childTnLst>
                                </p:cTn>
                              </p:par>
                              <p:par>
                                <p:cTn id="391" presetID="10" presetClass="entr" presetSubtype="0" fill="hold" grpId="0" nodeType="withEffect">
                                  <p:stCondLst>
                                    <p:cond delay="0"/>
                                  </p:stCondLst>
                                  <p:childTnLst>
                                    <p:set>
                                      <p:cBhvr>
                                        <p:cTn id="392" dur="1" fill="hold">
                                          <p:stCondLst>
                                            <p:cond delay="0"/>
                                          </p:stCondLst>
                                        </p:cTn>
                                        <p:tgtEl>
                                          <p:spTgt spid="45"/>
                                        </p:tgtEl>
                                        <p:attrNameLst>
                                          <p:attrName>style.visibility</p:attrName>
                                        </p:attrNameLst>
                                      </p:cBhvr>
                                      <p:to>
                                        <p:strVal val="visible"/>
                                      </p:to>
                                    </p:set>
                                    <p:animEffect transition="in" filter="fade">
                                      <p:cBhvr>
                                        <p:cTn id="393" dur="500"/>
                                        <p:tgtEl>
                                          <p:spTgt spid="45"/>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46"/>
                                        </p:tgtEl>
                                        <p:attrNameLst>
                                          <p:attrName>style.visibility</p:attrName>
                                        </p:attrNameLst>
                                      </p:cBhvr>
                                      <p:to>
                                        <p:strVal val="visible"/>
                                      </p:to>
                                    </p:set>
                                    <p:animEffect transition="in" filter="fade">
                                      <p:cBhvr>
                                        <p:cTn id="396" dur="500"/>
                                        <p:tgtEl>
                                          <p:spTgt spid="46"/>
                                        </p:tgtEl>
                                      </p:cBhvr>
                                    </p:animEffect>
                                  </p:childTnLst>
                                </p:cTn>
                              </p:par>
                              <p:par>
                                <p:cTn id="397" presetID="10" presetClass="entr" presetSubtype="0" fill="hold" grpId="0" nodeType="withEffect">
                                  <p:stCondLst>
                                    <p:cond delay="0"/>
                                  </p:stCondLst>
                                  <p:childTnLst>
                                    <p:set>
                                      <p:cBhvr>
                                        <p:cTn id="398" dur="1" fill="hold">
                                          <p:stCondLst>
                                            <p:cond delay="0"/>
                                          </p:stCondLst>
                                        </p:cTn>
                                        <p:tgtEl>
                                          <p:spTgt spid="73"/>
                                        </p:tgtEl>
                                        <p:attrNameLst>
                                          <p:attrName>style.visibility</p:attrName>
                                        </p:attrNameLst>
                                      </p:cBhvr>
                                      <p:to>
                                        <p:strVal val="visible"/>
                                      </p:to>
                                    </p:set>
                                    <p:animEffect transition="in" filter="fade">
                                      <p:cBhvr>
                                        <p:cTn id="399" dur="500"/>
                                        <p:tgtEl>
                                          <p:spTgt spid="73"/>
                                        </p:tgtEl>
                                      </p:cBhvr>
                                    </p:animEffect>
                                  </p:childTnLst>
                                </p:cTn>
                              </p:par>
                              <p:par>
                                <p:cTn id="400" presetID="10" presetClass="entr" presetSubtype="0" fill="hold" nodeType="withEffect">
                                  <p:stCondLst>
                                    <p:cond delay="0"/>
                                  </p:stCondLst>
                                  <p:childTnLst>
                                    <p:set>
                                      <p:cBhvr>
                                        <p:cTn id="401" dur="1" fill="hold">
                                          <p:stCondLst>
                                            <p:cond delay="0"/>
                                          </p:stCondLst>
                                        </p:cTn>
                                        <p:tgtEl>
                                          <p:spTgt spid="183"/>
                                        </p:tgtEl>
                                        <p:attrNameLst>
                                          <p:attrName>style.visibility</p:attrName>
                                        </p:attrNameLst>
                                      </p:cBhvr>
                                      <p:to>
                                        <p:strVal val="visible"/>
                                      </p:to>
                                    </p:set>
                                    <p:animEffect transition="in" filter="fade">
                                      <p:cBhvr>
                                        <p:cTn id="402" dur="500"/>
                                        <p:tgtEl>
                                          <p:spTgt spid="183"/>
                                        </p:tgtEl>
                                      </p:cBhvr>
                                    </p:animEffect>
                                  </p:childTnLst>
                                </p:cTn>
                              </p:par>
                              <p:par>
                                <p:cTn id="403" presetID="10" presetClass="entr" presetSubtype="0" fill="hold" grpId="0" nodeType="withEffect">
                                  <p:stCondLst>
                                    <p:cond delay="0"/>
                                  </p:stCondLst>
                                  <p:childTnLst>
                                    <p:set>
                                      <p:cBhvr>
                                        <p:cTn id="404" dur="1" fill="hold">
                                          <p:stCondLst>
                                            <p:cond delay="0"/>
                                          </p:stCondLst>
                                        </p:cTn>
                                        <p:tgtEl>
                                          <p:spTgt spid="184"/>
                                        </p:tgtEl>
                                        <p:attrNameLst>
                                          <p:attrName>style.visibility</p:attrName>
                                        </p:attrNameLst>
                                      </p:cBhvr>
                                      <p:to>
                                        <p:strVal val="visible"/>
                                      </p:to>
                                    </p:set>
                                    <p:animEffect transition="in" filter="fade">
                                      <p:cBhvr>
                                        <p:cTn id="405" dur="500"/>
                                        <p:tgtEl>
                                          <p:spTgt spid="184"/>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191"/>
                                        </p:tgtEl>
                                        <p:attrNameLst>
                                          <p:attrName>style.visibility</p:attrName>
                                        </p:attrNameLst>
                                      </p:cBhvr>
                                      <p:to>
                                        <p:strVal val="visible"/>
                                      </p:to>
                                    </p:set>
                                    <p:animEffect transition="in" filter="fade">
                                      <p:cBhvr>
                                        <p:cTn id="408" dur="500"/>
                                        <p:tgtEl>
                                          <p:spTgt spid="191"/>
                                        </p:tgtEl>
                                      </p:cBhvr>
                                    </p:animEffect>
                                  </p:childTnLst>
                                </p:cTn>
                              </p:par>
                              <p:par>
                                <p:cTn id="409" presetID="10" presetClass="entr" presetSubtype="0" fill="hold" nodeType="withEffect">
                                  <p:stCondLst>
                                    <p:cond delay="0"/>
                                  </p:stCondLst>
                                  <p:childTnLst>
                                    <p:set>
                                      <p:cBhvr>
                                        <p:cTn id="410" dur="1" fill="hold">
                                          <p:stCondLst>
                                            <p:cond delay="0"/>
                                          </p:stCondLst>
                                        </p:cTn>
                                        <p:tgtEl>
                                          <p:spTgt spid="185"/>
                                        </p:tgtEl>
                                        <p:attrNameLst>
                                          <p:attrName>style.visibility</p:attrName>
                                        </p:attrNameLst>
                                      </p:cBhvr>
                                      <p:to>
                                        <p:strVal val="visible"/>
                                      </p:to>
                                    </p:set>
                                    <p:animEffect transition="in" filter="fade">
                                      <p:cBhvr>
                                        <p:cTn id="411" dur="500"/>
                                        <p:tgtEl>
                                          <p:spTgt spid="185"/>
                                        </p:tgtEl>
                                      </p:cBhvr>
                                    </p:animEffect>
                                  </p:childTnLst>
                                </p:cTn>
                              </p:par>
                              <p:par>
                                <p:cTn id="412" presetID="10" presetClass="entr" presetSubtype="0" fill="hold" grpId="0" nodeType="withEffect">
                                  <p:stCondLst>
                                    <p:cond delay="0"/>
                                  </p:stCondLst>
                                  <p:childTnLst>
                                    <p:set>
                                      <p:cBhvr>
                                        <p:cTn id="413" dur="1" fill="hold">
                                          <p:stCondLst>
                                            <p:cond delay="0"/>
                                          </p:stCondLst>
                                        </p:cTn>
                                        <p:tgtEl>
                                          <p:spTgt spid="104"/>
                                        </p:tgtEl>
                                        <p:attrNameLst>
                                          <p:attrName>style.visibility</p:attrName>
                                        </p:attrNameLst>
                                      </p:cBhvr>
                                      <p:to>
                                        <p:strVal val="visible"/>
                                      </p:to>
                                    </p:set>
                                    <p:animEffect transition="in" filter="fade">
                                      <p:cBhvr>
                                        <p:cTn id="414" dur="500"/>
                                        <p:tgtEl>
                                          <p:spTgt spid="104"/>
                                        </p:tgtEl>
                                      </p:cBhvr>
                                    </p:animEffect>
                                  </p:childTnLst>
                                </p:cTn>
                              </p:par>
                              <p:par>
                                <p:cTn id="415" presetID="10" presetClass="entr" presetSubtype="0" fill="hold" grpId="0" nodeType="withEffect">
                                  <p:stCondLst>
                                    <p:cond delay="0"/>
                                  </p:stCondLst>
                                  <p:childTnLst>
                                    <p:set>
                                      <p:cBhvr>
                                        <p:cTn id="416" dur="1" fill="hold">
                                          <p:stCondLst>
                                            <p:cond delay="0"/>
                                          </p:stCondLst>
                                        </p:cTn>
                                        <p:tgtEl>
                                          <p:spTgt spid="178"/>
                                        </p:tgtEl>
                                        <p:attrNameLst>
                                          <p:attrName>style.visibility</p:attrName>
                                        </p:attrNameLst>
                                      </p:cBhvr>
                                      <p:to>
                                        <p:strVal val="visible"/>
                                      </p:to>
                                    </p:set>
                                    <p:animEffect transition="in" filter="fade">
                                      <p:cBhvr>
                                        <p:cTn id="417" dur="500"/>
                                        <p:tgtEl>
                                          <p:spTgt spid="178"/>
                                        </p:tgtEl>
                                      </p:cBhvr>
                                    </p:animEffect>
                                  </p:childTnLst>
                                </p:cTn>
                              </p:par>
                              <p:par>
                                <p:cTn id="418" presetID="10" presetClass="entr" presetSubtype="0" fill="hold" nodeType="withEffect">
                                  <p:stCondLst>
                                    <p:cond delay="0"/>
                                  </p:stCondLst>
                                  <p:childTnLst>
                                    <p:set>
                                      <p:cBhvr>
                                        <p:cTn id="419" dur="1" fill="hold">
                                          <p:stCondLst>
                                            <p:cond delay="0"/>
                                          </p:stCondLst>
                                        </p:cTn>
                                        <p:tgtEl>
                                          <p:spTgt spid="177"/>
                                        </p:tgtEl>
                                        <p:attrNameLst>
                                          <p:attrName>style.visibility</p:attrName>
                                        </p:attrNameLst>
                                      </p:cBhvr>
                                      <p:to>
                                        <p:strVal val="visible"/>
                                      </p:to>
                                    </p:set>
                                    <p:animEffect transition="in" filter="fade">
                                      <p:cBhvr>
                                        <p:cTn id="420" dur="500"/>
                                        <p:tgtEl>
                                          <p:spTgt spid="177"/>
                                        </p:tgtEl>
                                      </p:cBhvr>
                                    </p:animEffect>
                                  </p:childTnLst>
                                </p:cTn>
                              </p:par>
                              <p:par>
                                <p:cTn id="421" presetID="10" presetClass="entr" presetSubtype="0" fill="hold" nodeType="withEffect">
                                  <p:stCondLst>
                                    <p:cond delay="0"/>
                                  </p:stCondLst>
                                  <p:childTnLst>
                                    <p:set>
                                      <p:cBhvr>
                                        <p:cTn id="422" dur="1" fill="hold">
                                          <p:stCondLst>
                                            <p:cond delay="0"/>
                                          </p:stCondLst>
                                        </p:cTn>
                                        <p:tgtEl>
                                          <p:spTgt spid="175"/>
                                        </p:tgtEl>
                                        <p:attrNameLst>
                                          <p:attrName>style.visibility</p:attrName>
                                        </p:attrNameLst>
                                      </p:cBhvr>
                                      <p:to>
                                        <p:strVal val="visible"/>
                                      </p:to>
                                    </p:set>
                                    <p:animEffect transition="in" filter="fade">
                                      <p:cBhvr>
                                        <p:cTn id="423" dur="500"/>
                                        <p:tgtEl>
                                          <p:spTgt spid="175"/>
                                        </p:tgtEl>
                                      </p:cBhvr>
                                    </p:animEffect>
                                  </p:childTnLst>
                                </p:cTn>
                              </p:par>
                              <p:par>
                                <p:cTn id="424" presetID="10" presetClass="entr" presetSubtype="0" fill="hold" grpId="0" nodeType="withEffect">
                                  <p:stCondLst>
                                    <p:cond delay="0"/>
                                  </p:stCondLst>
                                  <p:childTnLst>
                                    <p:set>
                                      <p:cBhvr>
                                        <p:cTn id="425" dur="1" fill="hold">
                                          <p:stCondLst>
                                            <p:cond delay="0"/>
                                          </p:stCondLst>
                                        </p:cTn>
                                        <p:tgtEl>
                                          <p:spTgt spid="176"/>
                                        </p:tgtEl>
                                        <p:attrNameLst>
                                          <p:attrName>style.visibility</p:attrName>
                                        </p:attrNameLst>
                                      </p:cBhvr>
                                      <p:to>
                                        <p:strVal val="visible"/>
                                      </p:to>
                                    </p:set>
                                    <p:animEffect transition="in" filter="fade">
                                      <p:cBhvr>
                                        <p:cTn id="426" dur="500"/>
                                        <p:tgtEl>
                                          <p:spTgt spid="176"/>
                                        </p:tgtEl>
                                      </p:cBhvr>
                                    </p:animEffect>
                                  </p:childTnLst>
                                </p:cTn>
                              </p:par>
                              <p:par>
                                <p:cTn id="427" presetID="10" presetClass="entr" presetSubtype="0" fill="hold" grpId="0" nodeType="withEffect">
                                  <p:stCondLst>
                                    <p:cond delay="0"/>
                                  </p:stCondLst>
                                  <p:childTnLst>
                                    <p:set>
                                      <p:cBhvr>
                                        <p:cTn id="428" dur="1" fill="hold">
                                          <p:stCondLst>
                                            <p:cond delay="0"/>
                                          </p:stCondLst>
                                        </p:cTn>
                                        <p:tgtEl>
                                          <p:spTgt spid="168"/>
                                        </p:tgtEl>
                                        <p:attrNameLst>
                                          <p:attrName>style.visibility</p:attrName>
                                        </p:attrNameLst>
                                      </p:cBhvr>
                                      <p:to>
                                        <p:strVal val="visible"/>
                                      </p:to>
                                    </p:set>
                                    <p:animEffect transition="in" filter="fade">
                                      <p:cBhvr>
                                        <p:cTn id="429" dur="500"/>
                                        <p:tgtEl>
                                          <p:spTgt spid="168"/>
                                        </p:tgtEl>
                                      </p:cBhvr>
                                    </p:animEffect>
                                  </p:childTnLst>
                                </p:cTn>
                              </p:par>
                              <p:par>
                                <p:cTn id="430" presetID="10" presetClass="entr" presetSubtype="0" fill="hold" nodeType="withEffect">
                                  <p:stCondLst>
                                    <p:cond delay="0"/>
                                  </p:stCondLst>
                                  <p:childTnLst>
                                    <p:set>
                                      <p:cBhvr>
                                        <p:cTn id="431" dur="1" fill="hold">
                                          <p:stCondLst>
                                            <p:cond delay="0"/>
                                          </p:stCondLst>
                                        </p:cTn>
                                        <p:tgtEl>
                                          <p:spTgt spid="174"/>
                                        </p:tgtEl>
                                        <p:attrNameLst>
                                          <p:attrName>style.visibility</p:attrName>
                                        </p:attrNameLst>
                                      </p:cBhvr>
                                      <p:to>
                                        <p:strVal val="visible"/>
                                      </p:to>
                                    </p:set>
                                    <p:animEffect transition="in" filter="fade">
                                      <p:cBhvr>
                                        <p:cTn id="432" dur="500"/>
                                        <p:tgtEl>
                                          <p:spTgt spid="174"/>
                                        </p:tgtEl>
                                      </p:cBhvr>
                                    </p:animEffect>
                                  </p:childTnLst>
                                </p:cTn>
                              </p:par>
                              <p:par>
                                <p:cTn id="433" presetID="10" presetClass="entr" presetSubtype="0" fill="hold" grpId="0" nodeType="withEffect">
                                  <p:stCondLst>
                                    <p:cond delay="0"/>
                                  </p:stCondLst>
                                  <p:childTnLst>
                                    <p:set>
                                      <p:cBhvr>
                                        <p:cTn id="434" dur="1" fill="hold">
                                          <p:stCondLst>
                                            <p:cond delay="0"/>
                                          </p:stCondLst>
                                        </p:cTn>
                                        <p:tgtEl>
                                          <p:spTgt spid="173"/>
                                        </p:tgtEl>
                                        <p:attrNameLst>
                                          <p:attrName>style.visibility</p:attrName>
                                        </p:attrNameLst>
                                      </p:cBhvr>
                                      <p:to>
                                        <p:strVal val="visible"/>
                                      </p:to>
                                    </p:set>
                                    <p:animEffect transition="in" filter="fade">
                                      <p:cBhvr>
                                        <p:cTn id="435" dur="500"/>
                                        <p:tgtEl>
                                          <p:spTgt spid="173"/>
                                        </p:tgtEl>
                                      </p:cBhvr>
                                    </p:animEffect>
                                  </p:childTnLst>
                                </p:cTn>
                              </p:par>
                              <p:par>
                                <p:cTn id="436" presetID="10" presetClass="entr" presetSubtype="0" fill="hold" nodeType="withEffect">
                                  <p:stCondLst>
                                    <p:cond delay="0"/>
                                  </p:stCondLst>
                                  <p:childTnLst>
                                    <p:set>
                                      <p:cBhvr>
                                        <p:cTn id="437" dur="1" fill="hold">
                                          <p:stCondLst>
                                            <p:cond delay="0"/>
                                          </p:stCondLst>
                                        </p:cTn>
                                        <p:tgtEl>
                                          <p:spTgt spid="172"/>
                                        </p:tgtEl>
                                        <p:attrNameLst>
                                          <p:attrName>style.visibility</p:attrName>
                                        </p:attrNameLst>
                                      </p:cBhvr>
                                      <p:to>
                                        <p:strVal val="visible"/>
                                      </p:to>
                                    </p:set>
                                    <p:animEffect transition="in" filter="fade">
                                      <p:cBhvr>
                                        <p:cTn id="438" dur="500"/>
                                        <p:tgtEl>
                                          <p:spTgt spid="172"/>
                                        </p:tgtEl>
                                      </p:cBhvr>
                                    </p:animEffect>
                                  </p:childTnLst>
                                </p:cTn>
                              </p:par>
                              <p:par>
                                <p:cTn id="439" presetID="10" presetClass="entr" presetSubtype="0" fill="hold" nodeType="withEffect">
                                  <p:stCondLst>
                                    <p:cond delay="0"/>
                                  </p:stCondLst>
                                  <p:childTnLst>
                                    <p:set>
                                      <p:cBhvr>
                                        <p:cTn id="440" dur="1" fill="hold">
                                          <p:stCondLst>
                                            <p:cond delay="0"/>
                                          </p:stCondLst>
                                        </p:cTn>
                                        <p:tgtEl>
                                          <p:spTgt spid="180"/>
                                        </p:tgtEl>
                                        <p:attrNameLst>
                                          <p:attrName>style.visibility</p:attrName>
                                        </p:attrNameLst>
                                      </p:cBhvr>
                                      <p:to>
                                        <p:strVal val="visible"/>
                                      </p:to>
                                    </p:set>
                                    <p:animEffect transition="in" filter="fade">
                                      <p:cBhvr>
                                        <p:cTn id="441" dur="500"/>
                                        <p:tgtEl>
                                          <p:spTgt spid="180"/>
                                        </p:tgtEl>
                                      </p:cBhvr>
                                    </p:animEffect>
                                  </p:childTnLst>
                                </p:cTn>
                              </p:par>
                              <p:par>
                                <p:cTn id="442" presetID="10" presetClass="entr" presetSubtype="0" fill="hold" grpId="0" nodeType="withEffect">
                                  <p:stCondLst>
                                    <p:cond delay="0"/>
                                  </p:stCondLst>
                                  <p:childTnLst>
                                    <p:set>
                                      <p:cBhvr>
                                        <p:cTn id="443" dur="1" fill="hold">
                                          <p:stCondLst>
                                            <p:cond delay="0"/>
                                          </p:stCondLst>
                                        </p:cTn>
                                        <p:tgtEl>
                                          <p:spTgt spid="182"/>
                                        </p:tgtEl>
                                        <p:attrNameLst>
                                          <p:attrName>style.visibility</p:attrName>
                                        </p:attrNameLst>
                                      </p:cBhvr>
                                      <p:to>
                                        <p:strVal val="visible"/>
                                      </p:to>
                                    </p:set>
                                    <p:animEffect transition="in" filter="fade">
                                      <p:cBhvr>
                                        <p:cTn id="444" dur="500"/>
                                        <p:tgtEl>
                                          <p:spTgt spid="182"/>
                                        </p:tgtEl>
                                      </p:cBhvr>
                                    </p:animEffect>
                                  </p:childTnLst>
                                </p:cTn>
                              </p:par>
                              <p:par>
                                <p:cTn id="445" presetID="10" presetClass="entr" presetSubtype="0" fill="hold" grpId="0" nodeType="withEffect">
                                  <p:stCondLst>
                                    <p:cond delay="0"/>
                                  </p:stCondLst>
                                  <p:childTnLst>
                                    <p:set>
                                      <p:cBhvr>
                                        <p:cTn id="446" dur="1" fill="hold">
                                          <p:stCondLst>
                                            <p:cond delay="0"/>
                                          </p:stCondLst>
                                        </p:cTn>
                                        <p:tgtEl>
                                          <p:spTgt spid="181"/>
                                        </p:tgtEl>
                                        <p:attrNameLst>
                                          <p:attrName>style.visibility</p:attrName>
                                        </p:attrNameLst>
                                      </p:cBhvr>
                                      <p:to>
                                        <p:strVal val="visible"/>
                                      </p:to>
                                    </p:set>
                                    <p:animEffect transition="in" filter="fade">
                                      <p:cBhvr>
                                        <p:cTn id="447" dur="500"/>
                                        <p:tgtEl>
                                          <p:spTgt spid="181"/>
                                        </p:tgtEl>
                                      </p:cBhvr>
                                    </p:animEffect>
                                  </p:childTnLst>
                                </p:cTn>
                              </p:par>
                              <p:par>
                                <p:cTn id="448" presetID="10" presetClass="entr" presetSubtype="0" fill="hold" nodeType="withEffect">
                                  <p:stCondLst>
                                    <p:cond delay="0"/>
                                  </p:stCondLst>
                                  <p:childTnLst>
                                    <p:set>
                                      <p:cBhvr>
                                        <p:cTn id="449" dur="1" fill="hold">
                                          <p:stCondLst>
                                            <p:cond delay="0"/>
                                          </p:stCondLst>
                                        </p:cTn>
                                        <p:tgtEl>
                                          <p:spTgt spid="179"/>
                                        </p:tgtEl>
                                        <p:attrNameLst>
                                          <p:attrName>style.visibility</p:attrName>
                                        </p:attrNameLst>
                                      </p:cBhvr>
                                      <p:to>
                                        <p:strVal val="visible"/>
                                      </p:to>
                                    </p:set>
                                    <p:animEffect transition="in" filter="fade">
                                      <p:cBhvr>
                                        <p:cTn id="450" dur="500"/>
                                        <p:tgtEl>
                                          <p:spTgt spid="179"/>
                                        </p:tgtEl>
                                      </p:cBhvr>
                                    </p:animEffect>
                                  </p:childTnLst>
                                </p:cTn>
                              </p:par>
                              <p:par>
                                <p:cTn id="451" presetID="10" presetClass="entr" presetSubtype="0" fill="hold" nodeType="withEffect">
                                  <p:stCondLst>
                                    <p:cond delay="0"/>
                                  </p:stCondLst>
                                  <p:childTnLst>
                                    <p:set>
                                      <p:cBhvr>
                                        <p:cTn id="452" dur="1" fill="hold">
                                          <p:stCondLst>
                                            <p:cond delay="0"/>
                                          </p:stCondLst>
                                        </p:cTn>
                                        <p:tgtEl>
                                          <p:spTgt spid="171"/>
                                        </p:tgtEl>
                                        <p:attrNameLst>
                                          <p:attrName>style.visibility</p:attrName>
                                        </p:attrNameLst>
                                      </p:cBhvr>
                                      <p:to>
                                        <p:strVal val="visible"/>
                                      </p:to>
                                    </p:set>
                                    <p:animEffect transition="in" filter="fade">
                                      <p:cBhvr>
                                        <p:cTn id="453" dur="500"/>
                                        <p:tgtEl>
                                          <p:spTgt spid="171"/>
                                        </p:tgtEl>
                                      </p:cBhvr>
                                    </p:animEffect>
                                  </p:childTnLst>
                                </p:cTn>
                              </p:par>
                              <p:par>
                                <p:cTn id="454" presetID="10" presetClass="entr" presetSubtype="0" fill="hold" grpId="0" nodeType="withEffect">
                                  <p:stCondLst>
                                    <p:cond delay="0"/>
                                  </p:stCondLst>
                                  <p:childTnLst>
                                    <p:set>
                                      <p:cBhvr>
                                        <p:cTn id="455" dur="1" fill="hold">
                                          <p:stCondLst>
                                            <p:cond delay="0"/>
                                          </p:stCondLst>
                                        </p:cTn>
                                        <p:tgtEl>
                                          <p:spTgt spid="167"/>
                                        </p:tgtEl>
                                        <p:attrNameLst>
                                          <p:attrName>style.visibility</p:attrName>
                                        </p:attrNameLst>
                                      </p:cBhvr>
                                      <p:to>
                                        <p:strVal val="visible"/>
                                      </p:to>
                                    </p:set>
                                    <p:animEffect transition="in" filter="fade">
                                      <p:cBhvr>
                                        <p:cTn id="456" dur="500"/>
                                        <p:tgtEl>
                                          <p:spTgt spid="167"/>
                                        </p:tgtEl>
                                      </p:cBhvr>
                                    </p:animEffect>
                                  </p:childTnLst>
                                </p:cTn>
                              </p:par>
                              <p:par>
                                <p:cTn id="457" presetID="10" presetClass="entr" presetSubtype="0" fill="hold" grpId="0" nodeType="withEffect">
                                  <p:stCondLst>
                                    <p:cond delay="0"/>
                                  </p:stCondLst>
                                  <p:childTnLst>
                                    <p:set>
                                      <p:cBhvr>
                                        <p:cTn id="458" dur="1" fill="hold">
                                          <p:stCondLst>
                                            <p:cond delay="0"/>
                                          </p:stCondLst>
                                        </p:cTn>
                                        <p:tgtEl>
                                          <p:spTgt spid="169"/>
                                        </p:tgtEl>
                                        <p:attrNameLst>
                                          <p:attrName>style.visibility</p:attrName>
                                        </p:attrNameLst>
                                      </p:cBhvr>
                                      <p:to>
                                        <p:strVal val="visible"/>
                                      </p:to>
                                    </p:set>
                                    <p:animEffect transition="in" filter="fade">
                                      <p:cBhvr>
                                        <p:cTn id="459" dur="500"/>
                                        <p:tgtEl>
                                          <p:spTgt spid="169"/>
                                        </p:tgtEl>
                                      </p:cBhvr>
                                    </p:animEffect>
                                  </p:childTnLst>
                                </p:cTn>
                              </p:par>
                              <p:par>
                                <p:cTn id="460" presetID="10" presetClass="entr" presetSubtype="0" fill="hold" nodeType="withEffect">
                                  <p:stCondLst>
                                    <p:cond delay="0"/>
                                  </p:stCondLst>
                                  <p:childTnLst>
                                    <p:set>
                                      <p:cBhvr>
                                        <p:cTn id="461" dur="1" fill="hold">
                                          <p:stCondLst>
                                            <p:cond delay="0"/>
                                          </p:stCondLst>
                                        </p:cTn>
                                        <p:tgtEl>
                                          <p:spTgt spid="170"/>
                                        </p:tgtEl>
                                        <p:attrNameLst>
                                          <p:attrName>style.visibility</p:attrName>
                                        </p:attrNameLst>
                                      </p:cBhvr>
                                      <p:to>
                                        <p:strVal val="visible"/>
                                      </p:to>
                                    </p:set>
                                    <p:animEffect transition="in" filter="fade">
                                      <p:cBhvr>
                                        <p:cTn id="462" dur="500"/>
                                        <p:tgtEl>
                                          <p:spTgt spid="170"/>
                                        </p:tgtEl>
                                      </p:cBhvr>
                                    </p:animEffect>
                                  </p:childTnLst>
                                </p:cTn>
                              </p:par>
                              <p:par>
                                <p:cTn id="463" presetID="10" presetClass="entr" presetSubtype="0" fill="hold" grpId="0" nodeType="withEffect">
                                  <p:stCondLst>
                                    <p:cond delay="0"/>
                                  </p:stCondLst>
                                  <p:childTnLst>
                                    <p:set>
                                      <p:cBhvr>
                                        <p:cTn id="464" dur="1" fill="hold">
                                          <p:stCondLst>
                                            <p:cond delay="0"/>
                                          </p:stCondLst>
                                        </p:cTn>
                                        <p:tgtEl>
                                          <p:spTgt spid="75"/>
                                        </p:tgtEl>
                                        <p:attrNameLst>
                                          <p:attrName>style.visibility</p:attrName>
                                        </p:attrNameLst>
                                      </p:cBhvr>
                                      <p:to>
                                        <p:strVal val="visible"/>
                                      </p:to>
                                    </p:set>
                                    <p:animEffect transition="in" filter="fade">
                                      <p:cBhvr>
                                        <p:cTn id="465" dur="500"/>
                                        <p:tgtEl>
                                          <p:spTgt spid="75"/>
                                        </p:tgtEl>
                                      </p:cBhvr>
                                    </p:animEffect>
                                  </p:childTnLst>
                                </p:cTn>
                              </p:par>
                              <p:par>
                                <p:cTn id="466" presetID="10" presetClass="entr" presetSubtype="0" fill="hold" grpId="0" nodeType="withEffect">
                                  <p:stCondLst>
                                    <p:cond delay="0"/>
                                  </p:stCondLst>
                                  <p:childTnLst>
                                    <p:set>
                                      <p:cBhvr>
                                        <p:cTn id="467" dur="1" fill="hold">
                                          <p:stCondLst>
                                            <p:cond delay="0"/>
                                          </p:stCondLst>
                                        </p:cTn>
                                        <p:tgtEl>
                                          <p:spTgt spid="192"/>
                                        </p:tgtEl>
                                        <p:attrNameLst>
                                          <p:attrName>style.visibility</p:attrName>
                                        </p:attrNameLst>
                                      </p:cBhvr>
                                      <p:to>
                                        <p:strVal val="visible"/>
                                      </p:to>
                                    </p:set>
                                    <p:animEffect transition="in" filter="fade">
                                      <p:cBhvr>
                                        <p:cTn id="46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32" grpId="0"/>
      <p:bldP spid="33" grpId="0"/>
      <p:bldP spid="34" grpId="0"/>
      <p:bldP spid="37" grpId="0"/>
      <p:bldP spid="39" grpId="0"/>
      <p:bldP spid="41" grpId="0"/>
      <p:bldP spid="45" grpId="0"/>
      <p:bldP spid="46" grpId="0"/>
      <p:bldP spid="53" grpId="0"/>
      <p:bldP spid="54" grpId="0"/>
      <p:bldP spid="55" grpId="0"/>
      <p:bldP spid="56" grpId="0"/>
      <p:bldP spid="57" grpId="0"/>
      <p:bldP spid="61" grpId="0"/>
      <p:bldP spid="62" grpId="0"/>
      <p:bldP spid="63" grpId="0"/>
      <p:bldP spid="64" grpId="0"/>
      <p:bldP spid="65" grpId="0"/>
      <p:bldP spid="66" grpId="0"/>
      <p:bldP spid="69" grpId="0"/>
      <p:bldP spid="71" grpId="0"/>
      <p:bldP spid="73" grpId="0"/>
      <p:bldP spid="74" grpId="0"/>
      <p:bldP spid="75" grpId="0"/>
      <p:bldP spid="96" grpId="0"/>
      <p:bldP spid="97" grpId="0"/>
      <p:bldP spid="100" grpId="0"/>
      <p:bldP spid="101" grpId="0"/>
      <p:bldP spid="102" grpId="0"/>
      <p:bldP spid="103" grpId="0"/>
      <p:bldP spid="104" grpId="0"/>
      <p:bldP spid="105" grpId="0"/>
      <p:bldP spid="106" grpId="0"/>
      <p:bldP spid="111" grpId="0"/>
      <p:bldP spid="115" grpId="0"/>
      <p:bldP spid="118" grpId="0"/>
      <p:bldP spid="120" grpId="0"/>
      <p:bldP spid="122" grpId="0"/>
      <p:bldP spid="124" grpId="0"/>
      <p:bldP spid="125" grpId="0"/>
      <p:bldP spid="128" grpId="0"/>
      <p:bldP spid="129" grpId="0"/>
      <p:bldP spid="130" grpId="0"/>
      <p:bldP spid="132" grpId="0"/>
      <p:bldP spid="133" grpId="0"/>
      <p:bldP spid="134" grpId="0"/>
      <p:bldP spid="135" grpId="0"/>
      <p:bldP spid="136" grpId="0"/>
      <p:bldP spid="137" grpId="0"/>
      <p:bldP spid="138" grpId="0"/>
      <p:bldP spid="143" grpId="0"/>
      <p:bldP spid="145" grpId="0"/>
      <p:bldP spid="146" grpId="0"/>
      <p:bldP spid="147" grpId="0"/>
      <p:bldP spid="148" grpId="0"/>
      <p:bldP spid="151" grpId="0"/>
      <p:bldP spid="152" grpId="0"/>
      <p:bldP spid="153" grpId="0"/>
      <p:bldP spid="158" grpId="0"/>
      <p:bldP spid="161" grpId="0"/>
      <p:bldP spid="163" grpId="0"/>
      <p:bldP spid="165" grpId="0"/>
      <p:bldP spid="166" grpId="0"/>
      <p:bldP spid="167" grpId="0"/>
      <p:bldP spid="168" grpId="0"/>
      <p:bldP spid="169" grpId="0"/>
      <p:bldP spid="173" grpId="0"/>
      <p:bldP spid="176" grpId="0"/>
      <p:bldP spid="178" grpId="0"/>
      <p:bldP spid="181" grpId="0"/>
      <p:bldP spid="182" grpId="0"/>
      <p:bldP spid="184" grpId="0"/>
      <p:bldP spid="187" grpId="0"/>
      <p:bldP spid="189" grpId="0"/>
      <p:bldP spid="191" grpId="0" animBg="1"/>
      <p:bldP spid="192" grpId="0" animBg="1"/>
      <p:bldP spid="193" grpId="0" animBg="1"/>
      <p:bldP spid="195" grpId="0"/>
      <p:bldP spid="200" grpId="0"/>
      <p:bldP spid="20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0" descr="An overview of all the services offered by Azurte">
            <a:extLst>
              <a:ext uri="{FF2B5EF4-FFF2-40B4-BE49-F238E27FC236}">
                <a16:creationId xmlns:a16="http://schemas.microsoft.com/office/drawing/2014/main" id="{4B2164CA-7A81-4CCC-B98D-A908AC5568DD}"/>
              </a:ext>
            </a:extLst>
          </p:cNvPr>
          <p:cNvSpPr/>
          <p:nvPr/>
        </p:nvSpPr>
        <p:spPr bwMode="auto">
          <a:xfrm>
            <a:off x="1556236" y="2083781"/>
            <a:ext cx="256434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4" name="Rectangle 30" descr="An overview of all the services offered by Azurte">
            <a:extLst>
              <a:ext uri="{FF2B5EF4-FFF2-40B4-BE49-F238E27FC236}">
                <a16:creationId xmlns:a16="http://schemas.microsoft.com/office/drawing/2014/main" id="{058602BB-2443-4EE0-8D42-67B1D0BC8701}"/>
              </a:ext>
            </a:extLst>
          </p:cNvPr>
          <p:cNvSpPr/>
          <p:nvPr/>
        </p:nvSpPr>
        <p:spPr bwMode="auto">
          <a:xfrm>
            <a:off x="1556221" y="3101821"/>
            <a:ext cx="2563200" cy="1036724"/>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5" name="Rectangle 30" descr="An overview of all the services offered by Azurte">
            <a:extLst>
              <a:ext uri="{FF2B5EF4-FFF2-40B4-BE49-F238E27FC236}">
                <a16:creationId xmlns:a16="http://schemas.microsoft.com/office/drawing/2014/main" id="{2CE7A04A-A4B0-4D78-A9E9-4D67143E5E9D}"/>
              </a:ext>
            </a:extLst>
          </p:cNvPr>
          <p:cNvSpPr/>
          <p:nvPr/>
        </p:nvSpPr>
        <p:spPr bwMode="auto">
          <a:xfrm>
            <a:off x="1553541" y="4145043"/>
            <a:ext cx="2574488" cy="1271677"/>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6" name="Rectangle 30" descr="An overview of all the services offered by Azurte">
            <a:extLst>
              <a:ext uri="{FF2B5EF4-FFF2-40B4-BE49-F238E27FC236}">
                <a16:creationId xmlns:a16="http://schemas.microsoft.com/office/drawing/2014/main" id="{CD5EA81D-68E4-4AFC-985D-B8096DECD27C}"/>
              </a:ext>
            </a:extLst>
          </p:cNvPr>
          <p:cNvSpPr/>
          <p:nvPr/>
        </p:nvSpPr>
        <p:spPr bwMode="auto">
          <a:xfrm>
            <a:off x="4126643" y="2083781"/>
            <a:ext cx="393138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 name="Rectangle 30" descr="An overview of all the services offered by Azurte">
            <a:extLst>
              <a:ext uri="{FF2B5EF4-FFF2-40B4-BE49-F238E27FC236}">
                <a16:creationId xmlns:a16="http://schemas.microsoft.com/office/drawing/2014/main" id="{B622C890-9DE7-4474-B3C0-96F7BBBA66E6}"/>
              </a:ext>
            </a:extLst>
          </p:cNvPr>
          <p:cNvSpPr/>
          <p:nvPr/>
        </p:nvSpPr>
        <p:spPr bwMode="auto">
          <a:xfrm>
            <a:off x="4134480" y="3087911"/>
            <a:ext cx="1296144" cy="2335085"/>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 name="Rectangle 30" descr="An overview of all the services offered by Azurte">
            <a:extLst>
              <a:ext uri="{FF2B5EF4-FFF2-40B4-BE49-F238E27FC236}">
                <a16:creationId xmlns:a16="http://schemas.microsoft.com/office/drawing/2014/main" id="{9CDC5952-9BE8-4626-B1A4-2F6F6D662E33}"/>
              </a:ext>
            </a:extLst>
          </p:cNvPr>
          <p:cNvSpPr/>
          <p:nvPr/>
        </p:nvSpPr>
        <p:spPr bwMode="auto">
          <a:xfrm>
            <a:off x="5433091" y="3087911"/>
            <a:ext cx="1307319"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 name="Rectangle 30" descr="An overview of all the services offered by Azurte">
            <a:extLst>
              <a:ext uri="{FF2B5EF4-FFF2-40B4-BE49-F238E27FC236}">
                <a16:creationId xmlns:a16="http://schemas.microsoft.com/office/drawing/2014/main" id="{2AE37800-12FA-4E15-A049-0A5A4F460207}"/>
              </a:ext>
            </a:extLst>
          </p:cNvPr>
          <p:cNvSpPr/>
          <p:nvPr/>
        </p:nvSpPr>
        <p:spPr bwMode="auto">
          <a:xfrm>
            <a:off x="6745559" y="3087911"/>
            <a:ext cx="1292213"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0" name="Rectangle 30" descr="An overview of all the services offered by Azurte">
            <a:extLst>
              <a:ext uri="{FF2B5EF4-FFF2-40B4-BE49-F238E27FC236}">
                <a16:creationId xmlns:a16="http://schemas.microsoft.com/office/drawing/2014/main" id="{645B72F3-5E40-44A5-97FC-24EA3826BEE2}"/>
              </a:ext>
            </a:extLst>
          </p:cNvPr>
          <p:cNvSpPr/>
          <p:nvPr/>
        </p:nvSpPr>
        <p:spPr bwMode="auto">
          <a:xfrm>
            <a:off x="8051338" y="2083781"/>
            <a:ext cx="2558604"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1" name="Rectangle 30" descr="An overview of all the services offered by Azurte">
            <a:extLst>
              <a:ext uri="{FF2B5EF4-FFF2-40B4-BE49-F238E27FC236}">
                <a16:creationId xmlns:a16="http://schemas.microsoft.com/office/drawing/2014/main" id="{ECF774F1-1C87-45B1-AB0E-A89BE3914B25}"/>
              </a:ext>
            </a:extLst>
          </p:cNvPr>
          <p:cNvSpPr/>
          <p:nvPr/>
        </p:nvSpPr>
        <p:spPr bwMode="auto">
          <a:xfrm>
            <a:off x="8047426" y="3087911"/>
            <a:ext cx="2550001" cy="23184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53" name="テキスト ボックス 289" descr="An overview of all the services offered by Azurte">
            <a:extLst>
              <a:ext uri="{FF2B5EF4-FFF2-40B4-BE49-F238E27FC236}">
                <a16:creationId xmlns:a16="http://schemas.microsoft.com/office/drawing/2014/main" id="{9C1B1C5E-53DF-4964-953A-AA9C17936508}"/>
              </a:ext>
            </a:extLst>
          </p:cNvPr>
          <p:cNvSpPr txBox="1"/>
          <p:nvPr/>
        </p:nvSpPr>
        <p:spPr>
          <a:xfrm>
            <a:off x="2115233" y="2125346"/>
            <a:ext cx="13644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Compute/Containers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4" name="テキスト ボックス 292" descr="An overview of all the services offered by Azurte">
            <a:extLst>
              <a:ext uri="{FF2B5EF4-FFF2-40B4-BE49-F238E27FC236}">
                <a16:creationId xmlns:a16="http://schemas.microsoft.com/office/drawing/2014/main" id="{73D265D9-9325-42CF-9BB6-B0471D424909}"/>
              </a:ext>
            </a:extLst>
          </p:cNvPr>
          <p:cNvSpPr txBox="1"/>
          <p:nvPr/>
        </p:nvSpPr>
        <p:spPr>
          <a:xfrm>
            <a:off x="5660538" y="2137450"/>
            <a:ext cx="89159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Web/Mobile</a:t>
            </a:r>
            <a:endParaRPr kumimoji="1" lang="ja-JP" altLang="en-US" sz="1000" b="0" i="0" u="none" strike="noStrike" kern="1200" cap="none" spc="0" normalizeH="0" baseline="0" noProof="0" dirty="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5" name="テキスト ボックス 296" descr="An overview of all the services offered by Azurte">
            <a:extLst>
              <a:ext uri="{FF2B5EF4-FFF2-40B4-BE49-F238E27FC236}">
                <a16:creationId xmlns:a16="http://schemas.microsoft.com/office/drawing/2014/main" id="{0CFA28C8-DEC1-4EF7-9C1E-BBD1A9D8151F}"/>
              </a:ext>
            </a:extLst>
          </p:cNvPr>
          <p:cNvSpPr txBox="1"/>
          <p:nvPr/>
        </p:nvSpPr>
        <p:spPr>
          <a:xfrm>
            <a:off x="8800923" y="2125346"/>
            <a:ext cx="125707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DevOps/Developer</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6" name="正方形/長方形 307" descr="An overview of all the services offered by Azurte">
            <a:extLst>
              <a:ext uri="{FF2B5EF4-FFF2-40B4-BE49-F238E27FC236}">
                <a16:creationId xmlns:a16="http://schemas.microsoft.com/office/drawing/2014/main" id="{E44E1D04-EEC9-49AF-B317-E6CB0469192B}"/>
              </a:ext>
            </a:extLst>
          </p:cNvPr>
          <p:cNvSpPr/>
          <p:nvPr/>
        </p:nvSpPr>
        <p:spPr>
          <a:xfrm>
            <a:off x="1933684" y="2745070"/>
            <a:ext cx="627095"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Container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Instance</a:t>
            </a:r>
          </a:p>
        </p:txBody>
      </p:sp>
      <p:sp>
        <p:nvSpPr>
          <p:cNvPr id="57" name="正方形/長方形 309" descr="An overview of all the services offered by Azurte">
            <a:extLst>
              <a:ext uri="{FF2B5EF4-FFF2-40B4-BE49-F238E27FC236}">
                <a16:creationId xmlns:a16="http://schemas.microsoft.com/office/drawing/2014/main" id="{49A8FD18-A5CA-4706-916B-96F402FB80B4}"/>
              </a:ext>
            </a:extLst>
          </p:cNvPr>
          <p:cNvSpPr/>
          <p:nvPr/>
        </p:nvSpPr>
        <p:spPr>
          <a:xfrm>
            <a:off x="1947951" y="2463744"/>
            <a:ext cx="620683"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Functions</a:t>
            </a:r>
          </a:p>
        </p:txBody>
      </p:sp>
      <p:pic>
        <p:nvPicPr>
          <p:cNvPr id="58" name="グラフィックス 316" descr="An overview of all the services offered by Azurte">
            <a:extLst>
              <a:ext uri="{FF2B5EF4-FFF2-40B4-BE49-F238E27FC236}">
                <a16:creationId xmlns:a16="http://schemas.microsoft.com/office/drawing/2014/main" id="{A6445A92-1414-4277-AA28-62C4AF81A5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4669" y="2460697"/>
            <a:ext cx="240000" cy="240000"/>
          </a:xfrm>
          <a:prstGeom prst="rect">
            <a:avLst/>
          </a:prstGeom>
        </p:spPr>
      </p:pic>
      <p:pic>
        <p:nvPicPr>
          <p:cNvPr id="59" name="グラフィックス 320" descr="An overview of all the services offered by Azurte">
            <a:extLst>
              <a:ext uri="{FF2B5EF4-FFF2-40B4-BE49-F238E27FC236}">
                <a16:creationId xmlns:a16="http://schemas.microsoft.com/office/drawing/2014/main" id="{252EAA0B-762D-437A-A98E-649E9851732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89080" y="2816140"/>
            <a:ext cx="240000" cy="240000"/>
          </a:xfrm>
          <a:prstGeom prst="rect">
            <a:avLst/>
          </a:prstGeom>
        </p:spPr>
      </p:pic>
      <p:pic>
        <p:nvPicPr>
          <p:cNvPr id="60" name="グラフィックス 327" descr="An overview of all the services offered by Azurte">
            <a:extLst>
              <a:ext uri="{FF2B5EF4-FFF2-40B4-BE49-F238E27FC236}">
                <a16:creationId xmlns:a16="http://schemas.microsoft.com/office/drawing/2014/main" id="{97351B48-2165-4653-94B7-71D6D73CBB7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08065" y="2797425"/>
            <a:ext cx="240000" cy="240000"/>
          </a:xfrm>
          <a:prstGeom prst="rect">
            <a:avLst/>
          </a:prstGeom>
        </p:spPr>
      </p:pic>
      <p:sp>
        <p:nvSpPr>
          <p:cNvPr id="61" name="正方形/長方形 335" descr="An overview of all the services offered by Azurte">
            <a:extLst>
              <a:ext uri="{FF2B5EF4-FFF2-40B4-BE49-F238E27FC236}">
                <a16:creationId xmlns:a16="http://schemas.microsoft.com/office/drawing/2014/main" id="{89196189-A2A5-41DC-9484-ED6D7B13B06D}"/>
              </a:ext>
            </a:extLst>
          </p:cNvPr>
          <p:cNvSpPr/>
          <p:nvPr/>
        </p:nvSpPr>
        <p:spPr>
          <a:xfrm>
            <a:off x="3238843" y="2819188"/>
            <a:ext cx="805029"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Fabric</a:t>
            </a:r>
          </a:p>
        </p:txBody>
      </p:sp>
      <p:sp>
        <p:nvSpPr>
          <p:cNvPr id="62" name="テキスト ボックス 337" descr="An overview of all the services offered by Azurte">
            <a:extLst>
              <a:ext uri="{FF2B5EF4-FFF2-40B4-BE49-F238E27FC236}">
                <a16:creationId xmlns:a16="http://schemas.microsoft.com/office/drawing/2014/main" id="{F66E0BE4-701D-4A36-B6E9-B83292AEBFAA}"/>
              </a:ext>
            </a:extLst>
          </p:cNvPr>
          <p:cNvSpPr txBox="1"/>
          <p:nvPr/>
        </p:nvSpPr>
        <p:spPr>
          <a:xfrm>
            <a:off x="2393352" y="3132993"/>
            <a:ext cx="808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Integration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3" name="テキスト ボックス 338" descr="An overview of all the services offered by Azurte">
            <a:extLst>
              <a:ext uri="{FF2B5EF4-FFF2-40B4-BE49-F238E27FC236}">
                <a16:creationId xmlns:a16="http://schemas.microsoft.com/office/drawing/2014/main" id="{741A41DE-38BA-4EEA-BE9D-2F0315DFB915}"/>
              </a:ext>
            </a:extLst>
          </p:cNvPr>
          <p:cNvSpPr txBox="1"/>
          <p:nvPr/>
        </p:nvSpPr>
        <p:spPr>
          <a:xfrm>
            <a:off x="4617971" y="3142946"/>
            <a:ext cx="36099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IoT</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4" name="テキスト ボックス 339" descr="An overview of all the services offered by Azurte">
            <a:extLst>
              <a:ext uri="{FF2B5EF4-FFF2-40B4-BE49-F238E27FC236}">
                <a16:creationId xmlns:a16="http://schemas.microsoft.com/office/drawing/2014/main" id="{45C77CF6-64F9-42D5-8AB8-A2C2642D613E}"/>
              </a:ext>
            </a:extLst>
          </p:cNvPr>
          <p:cNvSpPr txBox="1"/>
          <p:nvPr/>
        </p:nvSpPr>
        <p:spPr>
          <a:xfrm>
            <a:off x="8960422" y="3133793"/>
            <a:ext cx="93807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Data Services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5" name="正方形/長方形 343" descr="An overview of all the services offered by Azurte">
            <a:extLst>
              <a:ext uri="{FF2B5EF4-FFF2-40B4-BE49-F238E27FC236}">
                <a16:creationId xmlns:a16="http://schemas.microsoft.com/office/drawing/2014/main" id="{0F24D962-F4C2-476C-998C-2DC195160A50}"/>
              </a:ext>
            </a:extLst>
          </p:cNvPr>
          <p:cNvSpPr/>
          <p:nvPr/>
        </p:nvSpPr>
        <p:spPr>
          <a:xfrm>
            <a:off x="1928176" y="3838976"/>
            <a:ext cx="692818"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Bus</a:t>
            </a:r>
          </a:p>
        </p:txBody>
      </p:sp>
      <p:sp>
        <p:nvSpPr>
          <p:cNvPr id="66" name="正方形/長方形 355" descr="An overview of all the services offered by Azurte">
            <a:extLst>
              <a:ext uri="{FF2B5EF4-FFF2-40B4-BE49-F238E27FC236}">
                <a16:creationId xmlns:a16="http://schemas.microsoft.com/office/drawing/2014/main" id="{05C72BE8-4F97-4D4C-A592-73072CAB7318}"/>
              </a:ext>
            </a:extLst>
          </p:cNvPr>
          <p:cNvSpPr/>
          <p:nvPr/>
        </p:nvSpPr>
        <p:spPr>
          <a:xfrm>
            <a:off x="3238845" y="3838976"/>
            <a:ext cx="652743"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Event Grid</a:t>
            </a:r>
          </a:p>
        </p:txBody>
      </p:sp>
      <p:pic>
        <p:nvPicPr>
          <p:cNvPr id="67" name="グラフィックス 356" descr="An overview of all the services offered by Azurte">
            <a:extLst>
              <a:ext uri="{FF2B5EF4-FFF2-40B4-BE49-F238E27FC236}">
                <a16:creationId xmlns:a16="http://schemas.microsoft.com/office/drawing/2014/main" id="{4C8579CF-2D4D-42C4-A7FB-07A6DDEDBBA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9080" y="3835928"/>
            <a:ext cx="240000" cy="240000"/>
          </a:xfrm>
          <a:prstGeom prst="rect">
            <a:avLst/>
          </a:prstGeom>
        </p:spPr>
      </p:pic>
      <p:pic>
        <p:nvPicPr>
          <p:cNvPr id="68" name="グラフィックス 359" descr="An overview of all the services offered by Azurte">
            <a:extLst>
              <a:ext uri="{FF2B5EF4-FFF2-40B4-BE49-F238E27FC236}">
                <a16:creationId xmlns:a16="http://schemas.microsoft.com/office/drawing/2014/main" id="{F9E87EDA-5373-4104-B001-452BF09CC5D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7661" y="3835928"/>
            <a:ext cx="240000" cy="240000"/>
          </a:xfrm>
          <a:prstGeom prst="rect">
            <a:avLst/>
          </a:prstGeom>
        </p:spPr>
      </p:pic>
      <p:sp>
        <p:nvSpPr>
          <p:cNvPr id="69" name="正方形/長方形 364" descr="An overview of all the services offered by Azurte">
            <a:extLst>
              <a:ext uri="{FF2B5EF4-FFF2-40B4-BE49-F238E27FC236}">
                <a16:creationId xmlns:a16="http://schemas.microsoft.com/office/drawing/2014/main" id="{4009B8EF-D252-413F-A36F-9165F6420FA3}"/>
              </a:ext>
            </a:extLst>
          </p:cNvPr>
          <p:cNvSpPr/>
          <p:nvPr/>
        </p:nvSpPr>
        <p:spPr>
          <a:xfrm>
            <a:off x="3238845" y="3495413"/>
            <a:ext cx="688009"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pic>
        <p:nvPicPr>
          <p:cNvPr id="70" name="グラフィックス 369" descr="An overview of all the services offered by Azurte">
            <a:extLst>
              <a:ext uri="{FF2B5EF4-FFF2-40B4-BE49-F238E27FC236}">
                <a16:creationId xmlns:a16="http://schemas.microsoft.com/office/drawing/2014/main" id="{86389721-4664-4B75-B26C-7C77287FB6B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89080" y="3492366"/>
            <a:ext cx="240000" cy="240000"/>
          </a:xfrm>
          <a:prstGeom prst="rect">
            <a:avLst/>
          </a:prstGeom>
        </p:spPr>
      </p:pic>
      <p:sp>
        <p:nvSpPr>
          <p:cNvPr id="71" name="正方形/長方形 373" descr="An overview of all the services offered by Azurte">
            <a:extLst>
              <a:ext uri="{FF2B5EF4-FFF2-40B4-BE49-F238E27FC236}">
                <a16:creationId xmlns:a16="http://schemas.microsoft.com/office/drawing/2014/main" id="{9E8023ED-15AE-482C-8280-6042E7F82E7E}"/>
              </a:ext>
            </a:extLst>
          </p:cNvPr>
          <p:cNvSpPr/>
          <p:nvPr/>
        </p:nvSpPr>
        <p:spPr>
          <a:xfrm>
            <a:off x="1928178" y="3440011"/>
            <a:ext cx="787395"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p>
        </p:txBody>
      </p:sp>
      <p:pic>
        <p:nvPicPr>
          <p:cNvPr id="72" name="グラフィックス 375" descr="An overview of all the services offered by Azurte">
            <a:extLst>
              <a:ext uri="{FF2B5EF4-FFF2-40B4-BE49-F238E27FC236}">
                <a16:creationId xmlns:a16="http://schemas.microsoft.com/office/drawing/2014/main" id="{96E224FC-B759-46E4-A29C-681290209B3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09017" y="3492366"/>
            <a:ext cx="240000" cy="240000"/>
          </a:xfrm>
          <a:prstGeom prst="rect">
            <a:avLst/>
          </a:prstGeom>
        </p:spPr>
      </p:pic>
      <p:sp>
        <p:nvSpPr>
          <p:cNvPr id="74" name="正方形/長方形 10" descr="An overview of all the services offered by Azurte">
            <a:extLst>
              <a:ext uri="{FF2B5EF4-FFF2-40B4-BE49-F238E27FC236}">
                <a16:creationId xmlns:a16="http://schemas.microsoft.com/office/drawing/2014/main" id="{3DE0177A-A5A0-40DE-9718-874C0FB8AECB}"/>
              </a:ext>
            </a:extLst>
          </p:cNvPr>
          <p:cNvSpPr/>
          <p:nvPr/>
        </p:nvSpPr>
        <p:spPr>
          <a:xfrm>
            <a:off x="1527101" y="1795323"/>
            <a:ext cx="9135651" cy="28623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2050"/>
                </a:solidFill>
                <a:effectLst/>
                <a:uLnTx/>
                <a:uFillTx/>
                <a:latin typeface="Segoe UI" panose="020B0502040204020203" pitchFamily="34" charset="0"/>
                <a:ea typeface="Yu Gothic UI" panose="020B0500000000000000" pitchFamily="50" charset="-128"/>
                <a:cs typeface="Segoe UI" panose="020B0502040204020203" pitchFamily="34" charset="0"/>
              </a:rPr>
              <a:t>Platform as a Services (PaaS)</a:t>
            </a:r>
          </a:p>
        </p:txBody>
      </p:sp>
      <p:sp>
        <p:nvSpPr>
          <p:cNvPr id="96" name="正方形/長方形 426" descr="An overview of all the services offered by Azurte">
            <a:extLst>
              <a:ext uri="{FF2B5EF4-FFF2-40B4-BE49-F238E27FC236}">
                <a16:creationId xmlns:a16="http://schemas.microsoft.com/office/drawing/2014/main" id="{4D1864B2-0578-4C70-A02A-46D2C18314EE}"/>
              </a:ext>
            </a:extLst>
          </p:cNvPr>
          <p:cNvSpPr/>
          <p:nvPr/>
        </p:nvSpPr>
        <p:spPr>
          <a:xfrm>
            <a:off x="1928178" y="4518552"/>
            <a:ext cx="859531"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Media Services</a:t>
            </a:r>
          </a:p>
        </p:txBody>
      </p:sp>
      <p:sp>
        <p:nvSpPr>
          <p:cNvPr id="97" name="正方形/長方形 427" descr="An overview of all the services offered by Azurte">
            <a:extLst>
              <a:ext uri="{FF2B5EF4-FFF2-40B4-BE49-F238E27FC236}">
                <a16:creationId xmlns:a16="http://schemas.microsoft.com/office/drawing/2014/main" id="{F2B3B61E-F736-4B38-A298-E7EA0DDDD3D6}"/>
              </a:ext>
            </a:extLst>
          </p:cNvPr>
          <p:cNvSpPr/>
          <p:nvPr/>
        </p:nvSpPr>
        <p:spPr>
          <a:xfrm>
            <a:off x="3238845" y="4816750"/>
            <a:ext cx="814647" cy="277127"/>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a:t>
            </a:r>
            <a:r>
              <a:rPr kumimoji="0" lang="ja-JP" altLang="en-US"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 </a:t>
            </a: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Delivery</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p>
        </p:txBody>
      </p:sp>
      <p:pic>
        <p:nvPicPr>
          <p:cNvPr id="98" name="グラフィックス 428" descr="An overview of all the services offered by Azurte">
            <a:extLst>
              <a:ext uri="{FF2B5EF4-FFF2-40B4-BE49-F238E27FC236}">
                <a16:creationId xmlns:a16="http://schemas.microsoft.com/office/drawing/2014/main" id="{DAADA84C-0B26-4EF3-8335-D56E2B27607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81795" y="4850636"/>
            <a:ext cx="240000" cy="240000"/>
          </a:xfrm>
          <a:prstGeom prst="rect">
            <a:avLst/>
          </a:prstGeom>
        </p:spPr>
      </p:pic>
      <p:pic>
        <p:nvPicPr>
          <p:cNvPr id="99" name="グラフィックス 429" descr="An overview of all the services offered by Azurte">
            <a:extLst>
              <a:ext uri="{FF2B5EF4-FFF2-40B4-BE49-F238E27FC236}">
                <a16:creationId xmlns:a16="http://schemas.microsoft.com/office/drawing/2014/main" id="{8687486C-BB86-4E51-94CC-637F93D4BFE5}"/>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93904" y="4515504"/>
            <a:ext cx="240000" cy="240000"/>
          </a:xfrm>
          <a:prstGeom prst="rect">
            <a:avLst/>
          </a:prstGeom>
        </p:spPr>
      </p:pic>
      <p:sp>
        <p:nvSpPr>
          <p:cNvPr id="100" name="テキスト ボックス 430" descr="An overview of all the services offered by Azurte">
            <a:extLst>
              <a:ext uri="{FF2B5EF4-FFF2-40B4-BE49-F238E27FC236}">
                <a16:creationId xmlns:a16="http://schemas.microsoft.com/office/drawing/2014/main" id="{E517E711-7A7E-40E4-B4A0-350D85BA58D2}"/>
              </a:ext>
            </a:extLst>
          </p:cNvPr>
          <p:cNvSpPr txBox="1"/>
          <p:nvPr/>
        </p:nvSpPr>
        <p:spPr>
          <a:xfrm>
            <a:off x="2370110" y="4188847"/>
            <a:ext cx="85472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Media/CDN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01" name="正方形/長方形 454" descr="An overview of all the services offered by Azurte">
            <a:extLst>
              <a:ext uri="{FF2B5EF4-FFF2-40B4-BE49-F238E27FC236}">
                <a16:creationId xmlns:a16="http://schemas.microsoft.com/office/drawing/2014/main" id="{710E9DCD-F5B0-4AD3-A1A6-5FF5FA6673AB}"/>
              </a:ext>
            </a:extLst>
          </p:cNvPr>
          <p:cNvSpPr/>
          <p:nvPr/>
        </p:nvSpPr>
        <p:spPr>
          <a:xfrm>
            <a:off x="5869959" y="3440011"/>
            <a:ext cx="617477"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Cognitive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02" name="正方形/長方形 455" descr="An overview of all the services offered by Azurte">
            <a:extLst>
              <a:ext uri="{FF2B5EF4-FFF2-40B4-BE49-F238E27FC236}">
                <a16:creationId xmlns:a16="http://schemas.microsoft.com/office/drawing/2014/main" id="{5BD31A29-69CB-4618-A4AC-19E2DE5C3A85}"/>
              </a:ext>
            </a:extLst>
          </p:cNvPr>
          <p:cNvSpPr/>
          <p:nvPr/>
        </p:nvSpPr>
        <p:spPr>
          <a:xfrm>
            <a:off x="4557675" y="3495413"/>
            <a:ext cx="546945"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Hub</a:t>
            </a:r>
          </a:p>
        </p:txBody>
      </p:sp>
      <p:sp>
        <p:nvSpPr>
          <p:cNvPr id="103" name="正方形/長方形 456" descr="An overview of all the services offered by Azurte">
            <a:extLst>
              <a:ext uri="{FF2B5EF4-FFF2-40B4-BE49-F238E27FC236}">
                <a16:creationId xmlns:a16="http://schemas.microsoft.com/office/drawing/2014/main" id="{52E43065-7E7C-482C-B496-12001B17EC84}"/>
              </a:ext>
            </a:extLst>
          </p:cNvPr>
          <p:cNvSpPr/>
          <p:nvPr/>
        </p:nvSpPr>
        <p:spPr>
          <a:xfrm>
            <a:off x="7183923" y="4463150"/>
            <a:ext cx="58862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Stream</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Analytics</a:t>
            </a:r>
          </a:p>
        </p:txBody>
      </p:sp>
      <p:sp>
        <p:nvSpPr>
          <p:cNvPr id="105" name="正方形/長方形 458" descr="An overview of all the services offered by Azurte">
            <a:extLst>
              <a:ext uri="{FF2B5EF4-FFF2-40B4-BE49-F238E27FC236}">
                <a16:creationId xmlns:a16="http://schemas.microsoft.com/office/drawing/2014/main" id="{0E0BBCB5-A767-4084-8C6D-595FE2BE0593}"/>
              </a:ext>
            </a:extLst>
          </p:cNvPr>
          <p:cNvSpPr/>
          <p:nvPr/>
        </p:nvSpPr>
        <p:spPr>
          <a:xfrm>
            <a:off x="4567598" y="4463150"/>
            <a:ext cx="766557"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Digital Twins</a:t>
            </a:r>
          </a:p>
        </p:txBody>
      </p:sp>
      <p:sp>
        <p:nvSpPr>
          <p:cNvPr id="106" name="正方形/長方形 459" descr="An overview of all the services offered by Azurte">
            <a:extLst>
              <a:ext uri="{FF2B5EF4-FFF2-40B4-BE49-F238E27FC236}">
                <a16:creationId xmlns:a16="http://schemas.microsoft.com/office/drawing/2014/main" id="{C3E2BCE6-5A0D-47F2-BA44-2E549CEA2521}"/>
              </a:ext>
            </a:extLst>
          </p:cNvPr>
          <p:cNvSpPr/>
          <p:nvPr/>
        </p:nvSpPr>
        <p:spPr>
          <a:xfrm>
            <a:off x="4562111" y="4114892"/>
            <a:ext cx="69923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Time Series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pic>
        <p:nvPicPr>
          <p:cNvPr id="107" name="グラフィックス 460" descr="An overview of all the services offered by Azurte">
            <a:extLst>
              <a:ext uri="{FF2B5EF4-FFF2-40B4-BE49-F238E27FC236}">
                <a16:creationId xmlns:a16="http://schemas.microsoft.com/office/drawing/2014/main" id="{EC32E11E-DF1A-499B-A558-6735577E501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14873" y="4850636"/>
            <a:ext cx="240000" cy="240000"/>
          </a:xfrm>
          <a:prstGeom prst="rect">
            <a:avLst/>
          </a:prstGeom>
        </p:spPr>
      </p:pic>
      <p:pic>
        <p:nvPicPr>
          <p:cNvPr id="108" name="グラフィックス 461" descr="An overview of all the services offered by Azurte">
            <a:extLst>
              <a:ext uri="{FF2B5EF4-FFF2-40B4-BE49-F238E27FC236}">
                <a16:creationId xmlns:a16="http://schemas.microsoft.com/office/drawing/2014/main" id="{69F3EFED-9299-4021-8460-2EC9382C418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04952" y="3492366"/>
            <a:ext cx="240000" cy="240000"/>
          </a:xfrm>
          <a:prstGeom prst="rect">
            <a:avLst/>
          </a:prstGeom>
        </p:spPr>
      </p:pic>
      <p:pic>
        <p:nvPicPr>
          <p:cNvPr id="109" name="グラフィックス 462" descr="An overview of all the services offered by Azurte">
            <a:extLst>
              <a:ext uri="{FF2B5EF4-FFF2-40B4-BE49-F238E27FC236}">
                <a16:creationId xmlns:a16="http://schemas.microsoft.com/office/drawing/2014/main" id="{D42C1422-4C9E-41AE-93FE-CA5FBC3C5A16}"/>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854021" y="4515504"/>
            <a:ext cx="240000" cy="240000"/>
          </a:xfrm>
          <a:prstGeom prst="rect">
            <a:avLst/>
          </a:prstGeom>
        </p:spPr>
      </p:pic>
      <p:pic>
        <p:nvPicPr>
          <p:cNvPr id="110" name="グラフィックス 463" descr="An overview of all the services offered by Azurte">
            <a:extLst>
              <a:ext uri="{FF2B5EF4-FFF2-40B4-BE49-F238E27FC236}">
                <a16:creationId xmlns:a16="http://schemas.microsoft.com/office/drawing/2014/main" id="{CC61B8CC-EA53-4A1A-841A-3B5DF448E12C}"/>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14583" y="3835928"/>
            <a:ext cx="240000" cy="240000"/>
          </a:xfrm>
          <a:prstGeom prst="rect">
            <a:avLst/>
          </a:prstGeom>
        </p:spPr>
      </p:pic>
      <p:sp>
        <p:nvSpPr>
          <p:cNvPr id="111" name="正方形/長方形 464" descr="An overview of all the services offered by Azurte">
            <a:extLst>
              <a:ext uri="{FF2B5EF4-FFF2-40B4-BE49-F238E27FC236}">
                <a16:creationId xmlns:a16="http://schemas.microsoft.com/office/drawing/2014/main" id="{C985B99A-2EB3-4344-B2C2-DDECBD845D6E}"/>
              </a:ext>
            </a:extLst>
          </p:cNvPr>
          <p:cNvSpPr/>
          <p:nvPr/>
        </p:nvSpPr>
        <p:spPr>
          <a:xfrm>
            <a:off x="4567596" y="3838976"/>
            <a:ext cx="679994"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Central</a:t>
            </a:r>
          </a:p>
        </p:txBody>
      </p:sp>
      <p:pic>
        <p:nvPicPr>
          <p:cNvPr id="112" name="グラフィックス 465" descr="An overview of all the services offered by Azurte">
            <a:extLst>
              <a:ext uri="{FF2B5EF4-FFF2-40B4-BE49-F238E27FC236}">
                <a16:creationId xmlns:a16="http://schemas.microsoft.com/office/drawing/2014/main" id="{BA9F6C77-50FA-49E5-8DD0-1AAC9116ACBA}"/>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214873" y="3835928"/>
            <a:ext cx="240000" cy="240000"/>
          </a:xfrm>
          <a:prstGeom prst="rect">
            <a:avLst/>
          </a:prstGeom>
        </p:spPr>
      </p:pic>
      <p:pic>
        <p:nvPicPr>
          <p:cNvPr id="113" name="グラフィックス 466" descr="An overview of all the services offered by Azurte">
            <a:extLst>
              <a:ext uri="{FF2B5EF4-FFF2-40B4-BE49-F238E27FC236}">
                <a16:creationId xmlns:a16="http://schemas.microsoft.com/office/drawing/2014/main" id="{65FBB83F-06C0-45D1-88B1-1600D5B43B9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214873" y="4167247"/>
            <a:ext cx="240000" cy="240000"/>
          </a:xfrm>
          <a:prstGeom prst="rect">
            <a:avLst/>
          </a:prstGeom>
        </p:spPr>
      </p:pic>
      <p:pic>
        <p:nvPicPr>
          <p:cNvPr id="114" name="グラフィックス 467" descr="An overview of all the services offered by Azurte">
            <a:extLst>
              <a:ext uri="{FF2B5EF4-FFF2-40B4-BE49-F238E27FC236}">
                <a16:creationId xmlns:a16="http://schemas.microsoft.com/office/drawing/2014/main" id="{C129AF73-734E-4885-9B61-5BA887D9EDA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14873" y="4515504"/>
            <a:ext cx="240000" cy="240000"/>
          </a:xfrm>
          <a:prstGeom prst="rect">
            <a:avLst/>
          </a:prstGeom>
        </p:spPr>
      </p:pic>
      <p:sp>
        <p:nvSpPr>
          <p:cNvPr id="115" name="テキスト ボックス 468" descr="An overview of all the services offered by Azurte">
            <a:extLst>
              <a:ext uri="{FF2B5EF4-FFF2-40B4-BE49-F238E27FC236}">
                <a16:creationId xmlns:a16="http://schemas.microsoft.com/office/drawing/2014/main" id="{C188AF5B-093C-43C4-83CB-F0EC5C21B868}"/>
              </a:ext>
            </a:extLst>
          </p:cNvPr>
          <p:cNvSpPr txBox="1"/>
          <p:nvPr/>
        </p:nvSpPr>
        <p:spPr>
          <a:xfrm>
            <a:off x="4567598" y="4847526"/>
            <a:ext cx="8495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Edge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6" name="グラフィックス 469" descr="An overview of all the services offered by Azurte">
            <a:extLst>
              <a:ext uri="{FF2B5EF4-FFF2-40B4-BE49-F238E27FC236}">
                <a16:creationId xmlns:a16="http://schemas.microsoft.com/office/drawing/2014/main" id="{BA60836C-7828-4A89-85C3-99F3FAE359C6}"/>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514583" y="3492366"/>
            <a:ext cx="240000" cy="240000"/>
          </a:xfrm>
          <a:prstGeom prst="rect">
            <a:avLst/>
          </a:prstGeom>
        </p:spPr>
      </p:pic>
      <p:pic>
        <p:nvPicPr>
          <p:cNvPr id="117" name="グラフィックス 470" descr="An overview of all the services offered by Azurte">
            <a:extLst>
              <a:ext uri="{FF2B5EF4-FFF2-40B4-BE49-F238E27FC236}">
                <a16:creationId xmlns:a16="http://schemas.microsoft.com/office/drawing/2014/main" id="{58F3860B-6AFA-4D61-93AB-5E2014E8B0DF}"/>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514583" y="4515504"/>
            <a:ext cx="240000" cy="240000"/>
          </a:xfrm>
          <a:prstGeom prst="rect">
            <a:avLst/>
          </a:prstGeom>
        </p:spPr>
      </p:pic>
      <p:sp>
        <p:nvSpPr>
          <p:cNvPr id="118" name="テキスト ボックス 471" descr="An overview of all the services offered by Azurte">
            <a:extLst>
              <a:ext uri="{FF2B5EF4-FFF2-40B4-BE49-F238E27FC236}">
                <a16:creationId xmlns:a16="http://schemas.microsoft.com/office/drawing/2014/main" id="{547FCCE0-7A86-44E1-AF90-BB48A11F5D59}"/>
              </a:ext>
            </a:extLst>
          </p:cNvPr>
          <p:cNvSpPr txBox="1"/>
          <p:nvPr/>
        </p:nvSpPr>
        <p:spPr>
          <a:xfrm>
            <a:off x="5869959" y="4450841"/>
            <a:ext cx="6095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9" name="グラフィックス 472" descr="An overview of all the services offered by Azurte">
            <a:extLst>
              <a:ext uri="{FF2B5EF4-FFF2-40B4-BE49-F238E27FC236}">
                <a16:creationId xmlns:a16="http://schemas.microsoft.com/office/drawing/2014/main" id="{45BA40CE-B98D-4810-A816-C711CFCA1503}"/>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830192" y="3492366"/>
            <a:ext cx="240000" cy="240000"/>
          </a:xfrm>
          <a:prstGeom prst="rect">
            <a:avLst/>
          </a:prstGeom>
        </p:spPr>
      </p:pic>
      <p:sp>
        <p:nvSpPr>
          <p:cNvPr id="120" name="正方形/長方形 473" descr="An overview of all the services offered by Azurte">
            <a:extLst>
              <a:ext uri="{FF2B5EF4-FFF2-40B4-BE49-F238E27FC236}">
                <a16:creationId xmlns:a16="http://schemas.microsoft.com/office/drawing/2014/main" id="{B9ACAAB9-7B92-424C-87DD-34C54E0B7D50}"/>
              </a:ext>
            </a:extLst>
          </p:cNvPr>
          <p:cNvSpPr/>
          <p:nvPr/>
        </p:nvSpPr>
        <p:spPr>
          <a:xfrm>
            <a:off x="7183923" y="3440011"/>
            <a:ext cx="694421"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121" name="グラフィックス 474" descr="An overview of all the services offered by Azurte">
            <a:extLst>
              <a:ext uri="{FF2B5EF4-FFF2-40B4-BE49-F238E27FC236}">
                <a16:creationId xmlns:a16="http://schemas.microsoft.com/office/drawing/2014/main" id="{06169A78-B336-4965-8D97-4B5EBBC4CA1B}"/>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5463" y="3835928"/>
            <a:ext cx="240000" cy="240000"/>
          </a:xfrm>
          <a:prstGeom prst="rect">
            <a:avLst/>
          </a:prstGeom>
        </p:spPr>
      </p:pic>
      <p:sp>
        <p:nvSpPr>
          <p:cNvPr id="122" name="正方形/長方形 475" descr="An overview of all the services offered by Azurte">
            <a:extLst>
              <a:ext uri="{FF2B5EF4-FFF2-40B4-BE49-F238E27FC236}">
                <a16:creationId xmlns:a16="http://schemas.microsoft.com/office/drawing/2014/main" id="{BE0A6521-26D0-4732-8954-D4C17FADEB41}"/>
              </a:ext>
            </a:extLst>
          </p:cNvPr>
          <p:cNvSpPr/>
          <p:nvPr/>
        </p:nvSpPr>
        <p:spPr>
          <a:xfrm>
            <a:off x="7183921" y="3783574"/>
            <a:ext cx="73892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Databricks</a:t>
            </a:r>
          </a:p>
        </p:txBody>
      </p:sp>
      <p:pic>
        <p:nvPicPr>
          <p:cNvPr id="123" name="グラフィックス 476" descr="An overview of all the services offered by Azurte">
            <a:extLst>
              <a:ext uri="{FF2B5EF4-FFF2-40B4-BE49-F238E27FC236}">
                <a16:creationId xmlns:a16="http://schemas.microsoft.com/office/drawing/2014/main" id="{99ED2B5B-0390-4950-B74F-AC1903E24E51}"/>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835327" y="4167247"/>
            <a:ext cx="240000" cy="240000"/>
          </a:xfrm>
          <a:prstGeom prst="rect">
            <a:avLst/>
          </a:prstGeom>
        </p:spPr>
      </p:pic>
      <p:sp>
        <p:nvSpPr>
          <p:cNvPr id="124" name="テキスト ボックス 477" descr="An overview of all the services offered by Azurte">
            <a:extLst>
              <a:ext uri="{FF2B5EF4-FFF2-40B4-BE49-F238E27FC236}">
                <a16:creationId xmlns:a16="http://schemas.microsoft.com/office/drawing/2014/main" id="{954C3D69-44B0-4A13-879B-7FF7479D5FF2}"/>
              </a:ext>
            </a:extLst>
          </p:cNvPr>
          <p:cNvSpPr txBox="1"/>
          <p:nvPr/>
        </p:nvSpPr>
        <p:spPr>
          <a:xfrm>
            <a:off x="7183921" y="4102582"/>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Apache Spark</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25" name="テキスト ボックス 478" descr="An overview of all the services offered by Azurte">
            <a:extLst>
              <a:ext uri="{FF2B5EF4-FFF2-40B4-BE49-F238E27FC236}">
                <a16:creationId xmlns:a16="http://schemas.microsoft.com/office/drawing/2014/main" id="{D6C7A9C4-C921-4F70-B506-A83435044FEB}"/>
              </a:ext>
            </a:extLst>
          </p:cNvPr>
          <p:cNvSpPr txBox="1"/>
          <p:nvPr/>
        </p:nvSpPr>
        <p:spPr>
          <a:xfrm>
            <a:off x="5952251" y="3134377"/>
            <a:ext cx="30168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AI</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pic>
        <p:nvPicPr>
          <p:cNvPr id="126" name="グラフィックス 479" descr="An overview of all the services offered by Azurte">
            <a:extLst>
              <a:ext uri="{FF2B5EF4-FFF2-40B4-BE49-F238E27FC236}">
                <a16:creationId xmlns:a16="http://schemas.microsoft.com/office/drawing/2014/main" id="{C0D03E60-4941-410B-92A2-C0381BD014E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14583" y="4167247"/>
            <a:ext cx="240000" cy="240000"/>
          </a:xfrm>
          <a:prstGeom prst="rect">
            <a:avLst/>
          </a:prstGeom>
        </p:spPr>
      </p:pic>
      <p:pic>
        <p:nvPicPr>
          <p:cNvPr id="127" name="グラフィックス 19" descr="An overview of all the services offered by Azurte">
            <a:extLst>
              <a:ext uri="{FF2B5EF4-FFF2-40B4-BE49-F238E27FC236}">
                <a16:creationId xmlns:a16="http://schemas.microsoft.com/office/drawing/2014/main" id="{954E0F5F-9B54-4553-A862-7FD9D29F0B0A}"/>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14583" y="4850636"/>
            <a:ext cx="240000" cy="240000"/>
          </a:xfrm>
          <a:prstGeom prst="rect">
            <a:avLst/>
          </a:prstGeom>
        </p:spPr>
      </p:pic>
      <p:sp>
        <p:nvSpPr>
          <p:cNvPr id="128" name="正方形/長方形 480" descr="An overview of all the services offered by Azurte">
            <a:extLst>
              <a:ext uri="{FF2B5EF4-FFF2-40B4-BE49-F238E27FC236}">
                <a16:creationId xmlns:a16="http://schemas.microsoft.com/office/drawing/2014/main" id="{BA0A5FAB-5295-4EE7-8D3B-024DBFF6823C}"/>
              </a:ext>
            </a:extLst>
          </p:cNvPr>
          <p:cNvSpPr/>
          <p:nvPr/>
        </p:nvSpPr>
        <p:spPr>
          <a:xfrm>
            <a:off x="5869959" y="3783574"/>
            <a:ext cx="95171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Studio</a:t>
            </a:r>
          </a:p>
        </p:txBody>
      </p:sp>
      <p:sp>
        <p:nvSpPr>
          <p:cNvPr id="129" name="正方形/長方形 481" descr="An overview of all the services offered by Azurte">
            <a:extLst>
              <a:ext uri="{FF2B5EF4-FFF2-40B4-BE49-F238E27FC236}">
                <a16:creationId xmlns:a16="http://schemas.microsoft.com/office/drawing/2014/main" id="{2E176985-AD56-45B6-9ABD-737C56C27F4E}"/>
              </a:ext>
            </a:extLst>
          </p:cNvPr>
          <p:cNvSpPr/>
          <p:nvPr/>
        </p:nvSpPr>
        <p:spPr>
          <a:xfrm>
            <a:off x="5869959" y="4114894"/>
            <a:ext cx="101954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Service</a:t>
            </a:r>
          </a:p>
        </p:txBody>
      </p:sp>
      <p:sp>
        <p:nvSpPr>
          <p:cNvPr id="130" name="テキスト ボックス 482" descr="An overview of all the services offered by Azurte">
            <a:extLst>
              <a:ext uri="{FF2B5EF4-FFF2-40B4-BE49-F238E27FC236}">
                <a16:creationId xmlns:a16="http://schemas.microsoft.com/office/drawing/2014/main" id="{7D74894B-960E-4834-B6CD-6CAA67EAE9CB}"/>
              </a:ext>
            </a:extLst>
          </p:cNvPr>
          <p:cNvSpPr txBox="1"/>
          <p:nvPr/>
        </p:nvSpPr>
        <p:spPr>
          <a:xfrm>
            <a:off x="5869960" y="4785973"/>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Search</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31" name="グラフィックス 24" descr="An overview of all the services offered by Azurte">
            <a:extLst>
              <a:ext uri="{FF2B5EF4-FFF2-40B4-BE49-F238E27FC236}">
                <a16:creationId xmlns:a16="http://schemas.microsoft.com/office/drawing/2014/main" id="{69B9C1AE-DE77-4A4E-9CD5-A75AA698C6DD}"/>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855876" y="4850636"/>
            <a:ext cx="240000" cy="240000"/>
          </a:xfrm>
          <a:prstGeom prst="rect">
            <a:avLst/>
          </a:prstGeom>
        </p:spPr>
      </p:pic>
      <p:sp>
        <p:nvSpPr>
          <p:cNvPr id="132" name="テキスト ボックス 483" descr="An overview of all the services offered by Azurte">
            <a:extLst>
              <a:ext uri="{FF2B5EF4-FFF2-40B4-BE49-F238E27FC236}">
                <a16:creationId xmlns:a16="http://schemas.microsoft.com/office/drawing/2014/main" id="{4EBFF35B-43C0-4004-A362-6C37FFE1396C}"/>
              </a:ext>
            </a:extLst>
          </p:cNvPr>
          <p:cNvSpPr txBox="1"/>
          <p:nvPr/>
        </p:nvSpPr>
        <p:spPr>
          <a:xfrm>
            <a:off x="7045255" y="3136806"/>
            <a:ext cx="68640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Analytics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33" name="テキスト ボックス 484" descr="An overview of all the services offered by Azurte">
            <a:extLst>
              <a:ext uri="{FF2B5EF4-FFF2-40B4-BE49-F238E27FC236}">
                <a16:creationId xmlns:a16="http://schemas.microsoft.com/office/drawing/2014/main" id="{6803DCC0-9B80-4A54-AF39-85ADA8A4BF04}"/>
              </a:ext>
            </a:extLst>
          </p:cNvPr>
          <p:cNvSpPr txBox="1"/>
          <p:nvPr/>
        </p:nvSpPr>
        <p:spPr>
          <a:xfrm>
            <a:off x="7183923" y="4785973"/>
            <a:ext cx="8674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Lake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 Gen2</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34" name="正方形/長方形 486" descr="An overview of all the services offered by Azurte">
            <a:extLst>
              <a:ext uri="{FF2B5EF4-FFF2-40B4-BE49-F238E27FC236}">
                <a16:creationId xmlns:a16="http://schemas.microsoft.com/office/drawing/2014/main" id="{12D3E7C2-1B44-41F6-8AE1-75156C9D222F}"/>
              </a:ext>
            </a:extLst>
          </p:cNvPr>
          <p:cNvSpPr/>
          <p:nvPr/>
        </p:nvSpPr>
        <p:spPr>
          <a:xfrm>
            <a:off x="4557677" y="2819188"/>
            <a:ext cx="761747"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Mobile Apps</a:t>
            </a:r>
          </a:p>
        </p:txBody>
      </p:sp>
      <p:sp>
        <p:nvSpPr>
          <p:cNvPr id="135" name="正方形/長方形 487" descr="An overview of all the services offered by Azurte">
            <a:extLst>
              <a:ext uri="{FF2B5EF4-FFF2-40B4-BE49-F238E27FC236}">
                <a16:creationId xmlns:a16="http://schemas.microsoft.com/office/drawing/2014/main" id="{0C4070B9-7DC4-4558-9C7C-D217CBE99C9F}"/>
              </a:ext>
            </a:extLst>
          </p:cNvPr>
          <p:cNvSpPr/>
          <p:nvPr/>
        </p:nvSpPr>
        <p:spPr>
          <a:xfrm>
            <a:off x="4557676" y="2486541"/>
            <a:ext cx="654346"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Web Apps</a:t>
            </a:r>
          </a:p>
        </p:txBody>
      </p:sp>
      <p:sp>
        <p:nvSpPr>
          <p:cNvPr id="136" name="正方形/長方形 488" descr="An overview of all the services offered by Azurte">
            <a:extLst>
              <a:ext uri="{FF2B5EF4-FFF2-40B4-BE49-F238E27FC236}">
                <a16:creationId xmlns:a16="http://schemas.microsoft.com/office/drawing/2014/main" id="{AC482289-C2FB-40A4-A356-124830105214}"/>
              </a:ext>
            </a:extLst>
          </p:cNvPr>
          <p:cNvSpPr/>
          <p:nvPr/>
        </p:nvSpPr>
        <p:spPr>
          <a:xfrm>
            <a:off x="5869961" y="2486541"/>
            <a:ext cx="688009"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sp>
        <p:nvSpPr>
          <p:cNvPr id="137" name="正方形/長方形 489" descr="An overview of all the services offered by Azurte">
            <a:extLst>
              <a:ext uri="{FF2B5EF4-FFF2-40B4-BE49-F238E27FC236}">
                <a16:creationId xmlns:a16="http://schemas.microsoft.com/office/drawing/2014/main" id="{F13997F6-B9E3-457B-A918-1D8E006BD5B5}"/>
              </a:ext>
            </a:extLst>
          </p:cNvPr>
          <p:cNvSpPr/>
          <p:nvPr/>
        </p:nvSpPr>
        <p:spPr>
          <a:xfrm>
            <a:off x="7186971" y="2486539"/>
            <a:ext cx="708388"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 Apps</a:t>
            </a:r>
          </a:p>
        </p:txBody>
      </p:sp>
      <p:sp>
        <p:nvSpPr>
          <p:cNvPr id="138" name="正方形/長方形 490" descr="An overview of all the services offered by Azurte">
            <a:extLst>
              <a:ext uri="{FF2B5EF4-FFF2-40B4-BE49-F238E27FC236}">
                <a16:creationId xmlns:a16="http://schemas.microsoft.com/office/drawing/2014/main" id="{C0753616-92C6-4C0C-931A-7BF62F999BD0}"/>
              </a:ext>
            </a:extLst>
          </p:cNvPr>
          <p:cNvSpPr/>
          <p:nvPr/>
        </p:nvSpPr>
        <p:spPr>
          <a:xfrm>
            <a:off x="5869960" y="2763786"/>
            <a:ext cx="72167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Notification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Hubs</a:t>
            </a:r>
          </a:p>
        </p:txBody>
      </p:sp>
      <p:pic>
        <p:nvPicPr>
          <p:cNvPr id="139" name="グラフィックス 491" descr="An overview of all the services offered by Azurte">
            <a:extLst>
              <a:ext uri="{FF2B5EF4-FFF2-40B4-BE49-F238E27FC236}">
                <a16:creationId xmlns:a16="http://schemas.microsoft.com/office/drawing/2014/main" id="{F6E37C2E-DFF7-4E04-A583-C0042C870DF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14583" y="2483494"/>
            <a:ext cx="240000" cy="240000"/>
          </a:xfrm>
          <a:prstGeom prst="rect">
            <a:avLst/>
          </a:prstGeom>
        </p:spPr>
      </p:pic>
      <p:pic>
        <p:nvPicPr>
          <p:cNvPr id="140" name="グラフィックス 492" descr="An overview of all the services offered by Azurte">
            <a:extLst>
              <a:ext uri="{FF2B5EF4-FFF2-40B4-BE49-F238E27FC236}">
                <a16:creationId xmlns:a16="http://schemas.microsoft.com/office/drawing/2014/main" id="{769579FE-DEE1-4DB2-929C-0D5E87F35CBD}"/>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216525" y="2483494"/>
            <a:ext cx="240000" cy="240000"/>
          </a:xfrm>
          <a:prstGeom prst="rect">
            <a:avLst/>
          </a:prstGeom>
        </p:spPr>
      </p:pic>
      <p:pic>
        <p:nvPicPr>
          <p:cNvPr id="141" name="グラフィックス 493" descr="An overview of all the services offered by Azurte">
            <a:extLst>
              <a:ext uri="{FF2B5EF4-FFF2-40B4-BE49-F238E27FC236}">
                <a16:creationId xmlns:a16="http://schemas.microsoft.com/office/drawing/2014/main" id="{8E25C7CD-9C24-492B-8CBB-5D3A13506283}"/>
              </a:ext>
            </a:extLst>
          </p:cNvPr>
          <p:cNvPicPr>
            <a:picLocks noChangeAspect="1"/>
          </p:cNvPicPr>
          <p:nvPr/>
        </p:nvPicPr>
        <p:blipFill>
          <a:blip r:embed="rId51" cstate="print">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514583" y="2816140"/>
            <a:ext cx="240000" cy="240000"/>
          </a:xfrm>
          <a:prstGeom prst="rect">
            <a:avLst/>
          </a:prstGeom>
        </p:spPr>
      </p:pic>
      <p:pic>
        <p:nvPicPr>
          <p:cNvPr id="142" name="グラフィックス 494" descr="An overview of all the services offered by Azurte">
            <a:extLst>
              <a:ext uri="{FF2B5EF4-FFF2-40B4-BE49-F238E27FC236}">
                <a16:creationId xmlns:a16="http://schemas.microsoft.com/office/drawing/2014/main" id="{47B28571-59B0-4541-977F-F944925AF20E}"/>
              </a:ext>
            </a:extLst>
          </p:cNvPr>
          <p:cNvPicPr>
            <a:picLocks noChangeAspect="1"/>
          </p:cNvPicPr>
          <p:nvPr/>
        </p:nvPicPr>
        <p:blipFill>
          <a:blip r:embed="rId53" cstate="print">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4216525" y="2816140"/>
            <a:ext cx="240000" cy="240000"/>
          </a:xfrm>
          <a:prstGeom prst="rect">
            <a:avLst/>
          </a:prstGeom>
        </p:spPr>
      </p:pic>
      <p:sp>
        <p:nvSpPr>
          <p:cNvPr id="143" name="正方形/長方形 496" descr="An overview of all the services offered by Azurte">
            <a:extLst>
              <a:ext uri="{FF2B5EF4-FFF2-40B4-BE49-F238E27FC236}">
                <a16:creationId xmlns:a16="http://schemas.microsoft.com/office/drawing/2014/main" id="{0649BAE6-2B6B-45AF-A221-8E95479CCEE9}"/>
              </a:ext>
            </a:extLst>
          </p:cNvPr>
          <p:cNvSpPr/>
          <p:nvPr/>
        </p:nvSpPr>
        <p:spPr>
          <a:xfrm>
            <a:off x="7183921" y="2763786"/>
            <a:ext cx="52290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err="1">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SignalR</a:t>
            </a:r>
            <a:endPar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44" name="グラフィックス 497" descr="An overview of all the services offered by Azurte">
            <a:extLst>
              <a:ext uri="{FF2B5EF4-FFF2-40B4-BE49-F238E27FC236}">
                <a16:creationId xmlns:a16="http://schemas.microsoft.com/office/drawing/2014/main" id="{1B9038CA-3EF9-4E7E-8059-C69D86BE6896}"/>
              </a:ext>
            </a:extLst>
          </p:cNvPr>
          <p:cNvPicPr>
            <a:picLocks noChangeAspect="1"/>
          </p:cNvPicPr>
          <p:nvPr/>
        </p:nvPicPr>
        <p:blipFill>
          <a:blip r:embed="rId55" cstate="print">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852139" y="2482946"/>
            <a:ext cx="241100" cy="241100"/>
          </a:xfrm>
          <a:prstGeom prst="rect">
            <a:avLst/>
          </a:prstGeom>
        </p:spPr>
      </p:pic>
      <p:sp>
        <p:nvSpPr>
          <p:cNvPr id="145" name="正方形/長方形 498" descr="An overview of all the services offered by Azurte">
            <a:extLst>
              <a:ext uri="{FF2B5EF4-FFF2-40B4-BE49-F238E27FC236}">
                <a16:creationId xmlns:a16="http://schemas.microsoft.com/office/drawing/2014/main" id="{50C98D27-51E1-4A6C-9C03-6BEAB534C4BD}"/>
              </a:ext>
            </a:extLst>
          </p:cNvPr>
          <p:cNvSpPr/>
          <p:nvPr/>
        </p:nvSpPr>
        <p:spPr>
          <a:xfrm>
            <a:off x="8494038" y="2763786"/>
            <a:ext cx="75305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Application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sp>
        <p:nvSpPr>
          <p:cNvPr id="146" name="正方形/長方形 499" descr="An overview of all the services offered by Azurte">
            <a:extLst>
              <a:ext uri="{FF2B5EF4-FFF2-40B4-BE49-F238E27FC236}">
                <a16:creationId xmlns:a16="http://schemas.microsoft.com/office/drawing/2014/main" id="{A523B18C-0820-4586-9B3B-93AE721FA972}"/>
              </a:ext>
            </a:extLst>
          </p:cNvPr>
          <p:cNvSpPr/>
          <p:nvPr/>
        </p:nvSpPr>
        <p:spPr>
          <a:xfrm>
            <a:off x="9809769" y="2431139"/>
            <a:ext cx="685375"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Lab</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47" name="正方形/長方形 500" descr="An overview of all the services offered by Azurte">
            <a:extLst>
              <a:ext uri="{FF2B5EF4-FFF2-40B4-BE49-F238E27FC236}">
                <a16:creationId xmlns:a16="http://schemas.microsoft.com/office/drawing/2014/main" id="{7BA2D130-9124-4732-914C-F8CE0E89B74D}"/>
              </a:ext>
            </a:extLst>
          </p:cNvPr>
          <p:cNvSpPr/>
          <p:nvPr/>
        </p:nvSpPr>
        <p:spPr>
          <a:xfrm>
            <a:off x="8494038" y="2486541"/>
            <a:ext cx="827471"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DevOps</a:t>
            </a:r>
          </a:p>
        </p:txBody>
      </p:sp>
      <p:sp>
        <p:nvSpPr>
          <p:cNvPr id="148" name="正方形/長方形 501" descr="An overview of all the services offered by Azurte">
            <a:extLst>
              <a:ext uri="{FF2B5EF4-FFF2-40B4-BE49-F238E27FC236}">
                <a16:creationId xmlns:a16="http://schemas.microsoft.com/office/drawing/2014/main" id="{ADBEAEA9-8D6A-4104-9218-AEA075EAB158}"/>
              </a:ext>
            </a:extLst>
          </p:cNvPr>
          <p:cNvSpPr/>
          <p:nvPr/>
        </p:nvSpPr>
        <p:spPr>
          <a:xfrm>
            <a:off x="9801740" y="2819188"/>
            <a:ext cx="370614"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SDK</a:t>
            </a:r>
          </a:p>
        </p:txBody>
      </p:sp>
      <p:pic>
        <p:nvPicPr>
          <p:cNvPr id="149" name="グラフィックス 502" descr="An overview of all the services offered by Azurte">
            <a:extLst>
              <a:ext uri="{FF2B5EF4-FFF2-40B4-BE49-F238E27FC236}">
                <a16:creationId xmlns:a16="http://schemas.microsoft.com/office/drawing/2014/main" id="{6F75EEA7-AE29-414B-B075-C8C7B48FAA78}"/>
              </a:ext>
            </a:extLst>
          </p:cNvPr>
          <p:cNvPicPr>
            <a:picLocks noChangeAspect="1"/>
          </p:cNvPicPr>
          <p:nvPr/>
        </p:nvPicPr>
        <p:blipFill>
          <a:blip r:embed="rId57" cstate="print">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151445" y="2483494"/>
            <a:ext cx="240000" cy="240000"/>
          </a:xfrm>
          <a:prstGeom prst="rect">
            <a:avLst/>
          </a:prstGeom>
        </p:spPr>
      </p:pic>
      <p:pic>
        <p:nvPicPr>
          <p:cNvPr id="150" name="グラフィックス 503" descr="An overview of all the services offered by Azurte">
            <a:extLst>
              <a:ext uri="{FF2B5EF4-FFF2-40B4-BE49-F238E27FC236}">
                <a16:creationId xmlns:a16="http://schemas.microsoft.com/office/drawing/2014/main" id="{29BF56FE-5643-492E-AA96-B3C77C913005}"/>
              </a:ext>
            </a:extLst>
          </p:cNvPr>
          <p:cNvPicPr>
            <a:picLocks noChangeAspect="1"/>
          </p:cNvPicPr>
          <p:nvPr/>
        </p:nvPicPr>
        <p:blipFill>
          <a:blip r:embed="rId59" cstate="print">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9469111" y="2816140"/>
            <a:ext cx="240000" cy="240000"/>
          </a:xfrm>
          <a:prstGeom prst="rect">
            <a:avLst/>
          </a:prstGeom>
        </p:spPr>
      </p:pic>
      <p:sp>
        <p:nvSpPr>
          <p:cNvPr id="151" name="正方形/長方形 506" descr="An overview of all the services offered by Azurte">
            <a:extLst>
              <a:ext uri="{FF2B5EF4-FFF2-40B4-BE49-F238E27FC236}">
                <a16:creationId xmlns:a16="http://schemas.microsoft.com/office/drawing/2014/main" id="{70A0AEDB-5A0A-48A1-809C-BA9FDFE5B65D}"/>
              </a:ext>
            </a:extLst>
          </p:cNvPr>
          <p:cNvSpPr/>
          <p:nvPr/>
        </p:nvSpPr>
        <p:spPr>
          <a:xfrm>
            <a:off x="8494038" y="3440011"/>
            <a:ext cx="607859"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p:txBody>
      </p:sp>
      <p:sp>
        <p:nvSpPr>
          <p:cNvPr id="152" name="正方形/長方形 507" descr="An overview of all the services offered by Azurte">
            <a:extLst>
              <a:ext uri="{FF2B5EF4-FFF2-40B4-BE49-F238E27FC236}">
                <a16:creationId xmlns:a16="http://schemas.microsoft.com/office/drawing/2014/main" id="{E4E3B233-FDB9-47C4-92E3-1C5FECE42DAF}"/>
              </a:ext>
            </a:extLst>
          </p:cNvPr>
          <p:cNvSpPr/>
          <p:nvPr/>
        </p:nvSpPr>
        <p:spPr>
          <a:xfrm>
            <a:off x="9815862" y="4208296"/>
            <a:ext cx="758541"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Factory</a:t>
            </a:r>
          </a:p>
        </p:txBody>
      </p:sp>
      <p:sp>
        <p:nvSpPr>
          <p:cNvPr id="153" name="正方形/長方形 508" descr="An overview of all the services offered by Azurte">
            <a:extLst>
              <a:ext uri="{FF2B5EF4-FFF2-40B4-BE49-F238E27FC236}">
                <a16:creationId xmlns:a16="http://schemas.microsoft.com/office/drawing/2014/main" id="{2715B1D0-4714-4F40-B8AB-5BCDC52A75FA}"/>
              </a:ext>
            </a:extLst>
          </p:cNvPr>
          <p:cNvSpPr/>
          <p:nvPr/>
        </p:nvSpPr>
        <p:spPr>
          <a:xfrm>
            <a:off x="8494038" y="3783574"/>
            <a:ext cx="76495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MySQL</a:t>
            </a:r>
          </a:p>
        </p:txBody>
      </p:sp>
      <p:pic>
        <p:nvPicPr>
          <p:cNvPr id="154" name="グラフィックス 510" descr="An overview of all the services offered by Azurte">
            <a:extLst>
              <a:ext uri="{FF2B5EF4-FFF2-40B4-BE49-F238E27FC236}">
                <a16:creationId xmlns:a16="http://schemas.microsoft.com/office/drawing/2014/main" id="{2AEB8299-4610-4DC7-BE70-2B364A9980C6}"/>
              </a:ext>
            </a:extLst>
          </p:cNvPr>
          <p:cNvPicPr>
            <a:picLocks noChangeAspect="1"/>
          </p:cNvPicPr>
          <p:nvPr/>
        </p:nvPicPr>
        <p:blipFill>
          <a:blip r:embed="rId61" cstate="print">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8151445" y="3492366"/>
            <a:ext cx="240000" cy="240000"/>
          </a:xfrm>
          <a:prstGeom prst="rect">
            <a:avLst/>
          </a:prstGeom>
        </p:spPr>
      </p:pic>
      <p:pic>
        <p:nvPicPr>
          <p:cNvPr id="155" name="グラフィックス 511" descr="An overview of all the services offered by Azurte">
            <a:extLst>
              <a:ext uri="{FF2B5EF4-FFF2-40B4-BE49-F238E27FC236}">
                <a16:creationId xmlns:a16="http://schemas.microsoft.com/office/drawing/2014/main" id="{43194B0C-F417-4712-995E-97C533E787C3}"/>
              </a:ext>
            </a:extLst>
          </p:cNvPr>
          <p:cNvPicPr>
            <a:picLocks noChangeAspect="1"/>
          </p:cNvPicPr>
          <p:nvPr/>
        </p:nvPicPr>
        <p:blipFill>
          <a:blip r:embed="rId63" cstate="print">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8151445" y="3835928"/>
            <a:ext cx="240000" cy="240000"/>
          </a:xfrm>
          <a:prstGeom prst="rect">
            <a:avLst/>
          </a:prstGeom>
        </p:spPr>
      </p:pic>
      <p:pic>
        <p:nvPicPr>
          <p:cNvPr id="156" name="グラフィックス 512" descr="An overview of all the services offered by Azurte">
            <a:extLst>
              <a:ext uri="{FF2B5EF4-FFF2-40B4-BE49-F238E27FC236}">
                <a16:creationId xmlns:a16="http://schemas.microsoft.com/office/drawing/2014/main" id="{ACC14915-AD69-417F-B25A-DAD1F44C4A14}"/>
              </a:ext>
            </a:extLst>
          </p:cNvPr>
          <p:cNvPicPr>
            <a:picLocks noChangeAspect="1"/>
          </p:cNvPicPr>
          <p:nvPr/>
        </p:nvPicPr>
        <p:blipFill>
          <a:blip r:embed="rId65" cstate="print">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8151445" y="4167247"/>
            <a:ext cx="240000" cy="240000"/>
          </a:xfrm>
          <a:prstGeom prst="rect">
            <a:avLst/>
          </a:prstGeom>
        </p:spPr>
      </p:pic>
      <p:pic>
        <p:nvPicPr>
          <p:cNvPr id="157" name="グラフィックス 513" descr="An overview of all the services offered by Azurte">
            <a:extLst>
              <a:ext uri="{FF2B5EF4-FFF2-40B4-BE49-F238E27FC236}">
                <a16:creationId xmlns:a16="http://schemas.microsoft.com/office/drawing/2014/main" id="{0158235C-9C59-45C9-B697-9C30000E2A2F}"/>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9475240" y="3861686"/>
            <a:ext cx="240000" cy="240000"/>
          </a:xfrm>
          <a:prstGeom prst="rect">
            <a:avLst/>
          </a:prstGeom>
        </p:spPr>
      </p:pic>
      <p:sp>
        <p:nvSpPr>
          <p:cNvPr id="158" name="正方形/長方形 514" descr="An overview of all the services offered by Azurte">
            <a:extLst>
              <a:ext uri="{FF2B5EF4-FFF2-40B4-BE49-F238E27FC236}">
                <a16:creationId xmlns:a16="http://schemas.microsoft.com/office/drawing/2014/main" id="{81C8FE6A-29D4-45B5-9624-3BB5FCAF0958}"/>
              </a:ext>
            </a:extLst>
          </p:cNvPr>
          <p:cNvSpPr/>
          <p:nvPr/>
        </p:nvSpPr>
        <p:spPr>
          <a:xfrm>
            <a:off x="9815860" y="3864733"/>
            <a:ext cx="705642"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Cosmos DB</a:t>
            </a:r>
          </a:p>
        </p:txBody>
      </p:sp>
      <p:pic>
        <p:nvPicPr>
          <p:cNvPr id="159" name="グラフィックス 515" descr="An overview of all the services offered by Azurte">
            <a:extLst>
              <a:ext uri="{FF2B5EF4-FFF2-40B4-BE49-F238E27FC236}">
                <a16:creationId xmlns:a16="http://schemas.microsoft.com/office/drawing/2014/main" id="{B67D1F70-8632-41ED-B9E9-117AAF93A9FD}"/>
              </a:ext>
            </a:extLst>
          </p:cNvPr>
          <p:cNvPicPr>
            <a:picLocks noChangeAspect="1"/>
          </p:cNvPicPr>
          <p:nvPr/>
        </p:nvPicPr>
        <p:blipFill>
          <a:blip r:embed="rId69" cstate="print">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9471561" y="4537547"/>
            <a:ext cx="235105" cy="195921"/>
          </a:xfrm>
          <a:prstGeom prst="rect">
            <a:avLst/>
          </a:prstGeom>
        </p:spPr>
      </p:pic>
      <p:pic>
        <p:nvPicPr>
          <p:cNvPr id="160" name="グラフィックス 516" descr="An overview of all the services offered by Azurte">
            <a:extLst>
              <a:ext uri="{FF2B5EF4-FFF2-40B4-BE49-F238E27FC236}">
                <a16:creationId xmlns:a16="http://schemas.microsoft.com/office/drawing/2014/main" id="{7FD34C96-0E0B-43D8-B8FE-5174AAE42F16}"/>
              </a:ext>
            </a:extLst>
          </p:cNvPr>
          <p:cNvPicPr>
            <a:picLocks noChangeAspect="1"/>
          </p:cNvPicPr>
          <p:nvPr/>
        </p:nvPicPr>
        <p:blipFill>
          <a:blip r:embed="rId71" cstate="print">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478339" y="4208348"/>
            <a:ext cx="233807" cy="233807"/>
          </a:xfrm>
          <a:prstGeom prst="rect">
            <a:avLst/>
          </a:prstGeom>
        </p:spPr>
      </p:pic>
      <p:sp>
        <p:nvSpPr>
          <p:cNvPr id="161" name="正方形/長方形 517" descr="An overview of all the services offered by Azurte">
            <a:extLst>
              <a:ext uri="{FF2B5EF4-FFF2-40B4-BE49-F238E27FC236}">
                <a16:creationId xmlns:a16="http://schemas.microsoft.com/office/drawing/2014/main" id="{8E50B1DA-DC72-4CAB-A88C-B79C60228629}"/>
              </a:ext>
            </a:extLst>
          </p:cNvPr>
          <p:cNvSpPr/>
          <p:nvPr/>
        </p:nvSpPr>
        <p:spPr>
          <a:xfrm>
            <a:off x="8494038" y="4114892"/>
            <a:ext cx="76495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PostgreSQL</a:t>
            </a:r>
          </a:p>
        </p:txBody>
      </p:sp>
      <p:pic>
        <p:nvPicPr>
          <p:cNvPr id="162" name="グラフィックス 34" descr="An overview of all the services offered by Azurte">
            <a:extLst>
              <a:ext uri="{FF2B5EF4-FFF2-40B4-BE49-F238E27FC236}">
                <a16:creationId xmlns:a16="http://schemas.microsoft.com/office/drawing/2014/main" id="{30A1711F-67A7-466E-A22A-A4DAA9E7D7B9}"/>
              </a:ext>
            </a:extLst>
          </p:cNvPr>
          <p:cNvPicPr>
            <a:picLocks noChangeAspect="1"/>
          </p:cNvPicPr>
          <p:nvPr/>
        </p:nvPicPr>
        <p:blipFill>
          <a:blip r:embed="rId73" cstate="print">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181445" y="4515504"/>
            <a:ext cx="180000" cy="240000"/>
          </a:xfrm>
          <a:prstGeom prst="rect">
            <a:avLst/>
          </a:prstGeom>
        </p:spPr>
      </p:pic>
      <p:sp>
        <p:nvSpPr>
          <p:cNvPr id="163" name="正方形/長方形 518" descr="An overview of all the services offered by Azurte">
            <a:extLst>
              <a:ext uri="{FF2B5EF4-FFF2-40B4-BE49-F238E27FC236}">
                <a16:creationId xmlns:a16="http://schemas.microsoft.com/office/drawing/2014/main" id="{4564E732-F5AF-48AE-A721-FD5F6953719A}"/>
              </a:ext>
            </a:extLst>
          </p:cNvPr>
          <p:cNvSpPr/>
          <p:nvPr/>
        </p:nvSpPr>
        <p:spPr>
          <a:xfrm>
            <a:off x="8494038" y="4463150"/>
            <a:ext cx="76495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MariaDB</a:t>
            </a:r>
          </a:p>
        </p:txBody>
      </p:sp>
      <p:pic>
        <p:nvPicPr>
          <p:cNvPr id="164" name="グラフィックス 36" descr="An overview of all the services offered by Azurte">
            <a:extLst>
              <a:ext uri="{FF2B5EF4-FFF2-40B4-BE49-F238E27FC236}">
                <a16:creationId xmlns:a16="http://schemas.microsoft.com/office/drawing/2014/main" id="{2593EF4A-AD5A-41FD-B888-07588280E21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8151445" y="4850636"/>
            <a:ext cx="240000" cy="240000"/>
          </a:xfrm>
          <a:prstGeom prst="rect">
            <a:avLst/>
          </a:prstGeom>
        </p:spPr>
      </p:pic>
      <p:sp>
        <p:nvSpPr>
          <p:cNvPr id="165" name="正方形/長方形 521" descr="An overview of all the services offered by Azurte">
            <a:extLst>
              <a:ext uri="{FF2B5EF4-FFF2-40B4-BE49-F238E27FC236}">
                <a16:creationId xmlns:a16="http://schemas.microsoft.com/office/drawing/2014/main" id="{6956B923-BDF5-4FAD-810D-46499C4E6DF0}"/>
              </a:ext>
            </a:extLst>
          </p:cNvPr>
          <p:cNvSpPr/>
          <p:nvPr/>
        </p:nvSpPr>
        <p:spPr>
          <a:xfrm>
            <a:off x="8494038" y="4798282"/>
            <a:ext cx="97815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Migration Service</a:t>
            </a:r>
          </a:p>
        </p:txBody>
      </p:sp>
      <p:sp>
        <p:nvSpPr>
          <p:cNvPr id="166" name="正方形/長方形 522" descr="An overview of all the services offered by Azurte">
            <a:extLst>
              <a:ext uri="{FF2B5EF4-FFF2-40B4-BE49-F238E27FC236}">
                <a16:creationId xmlns:a16="http://schemas.microsoft.com/office/drawing/2014/main" id="{7B860FBF-072A-4D33-AA85-77C7B1F77281}"/>
              </a:ext>
            </a:extLst>
          </p:cNvPr>
          <p:cNvSpPr/>
          <p:nvPr/>
        </p:nvSpPr>
        <p:spPr>
          <a:xfrm>
            <a:off x="9809731" y="4463150"/>
            <a:ext cx="74732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Cache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for Redis</a:t>
            </a:r>
          </a:p>
        </p:txBody>
      </p:sp>
      <p:pic>
        <p:nvPicPr>
          <p:cNvPr id="186" name="グラフィックス 76" descr="An overview of all the services offered by Azurte">
            <a:extLst>
              <a:ext uri="{FF2B5EF4-FFF2-40B4-BE49-F238E27FC236}">
                <a16:creationId xmlns:a16="http://schemas.microsoft.com/office/drawing/2014/main" id="{C3F441FB-91AB-4127-9DD8-0336245CA3FF}"/>
              </a:ext>
            </a:extLst>
          </p:cNvPr>
          <p:cNvPicPr>
            <a:picLocks noChangeAspect="1"/>
          </p:cNvPicPr>
          <p:nvPr/>
        </p:nvPicPr>
        <p:blipFill>
          <a:blip r:embed="rId77" cstate="print">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577619" y="4850636"/>
            <a:ext cx="240000" cy="240000"/>
          </a:xfrm>
          <a:prstGeom prst="rect">
            <a:avLst/>
          </a:prstGeom>
        </p:spPr>
      </p:pic>
      <p:sp>
        <p:nvSpPr>
          <p:cNvPr id="187" name="正方形/長方形 540" descr="An overview of all the services offered by Azurte">
            <a:extLst>
              <a:ext uri="{FF2B5EF4-FFF2-40B4-BE49-F238E27FC236}">
                <a16:creationId xmlns:a16="http://schemas.microsoft.com/office/drawing/2014/main" id="{8EFCD667-5709-46B1-82DE-6789DF1EE75C}"/>
              </a:ext>
            </a:extLst>
          </p:cNvPr>
          <p:cNvSpPr/>
          <p:nvPr/>
        </p:nvSpPr>
        <p:spPr>
          <a:xfrm>
            <a:off x="1932037" y="4853684"/>
            <a:ext cx="811441"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Video Indexer</a:t>
            </a:r>
          </a:p>
        </p:txBody>
      </p:sp>
      <p:pic>
        <p:nvPicPr>
          <p:cNvPr id="188" name="グラフィックス 82" descr="An overview of all the services offered by Azurte">
            <a:extLst>
              <a:ext uri="{FF2B5EF4-FFF2-40B4-BE49-F238E27FC236}">
                <a16:creationId xmlns:a16="http://schemas.microsoft.com/office/drawing/2014/main" id="{73B59658-3541-40AF-AB5C-FE0C76931BB3}"/>
              </a:ext>
            </a:extLst>
          </p:cNvPr>
          <p:cNvPicPr>
            <a:picLocks noChangeAspect="1"/>
          </p:cNvPicPr>
          <p:nvPr/>
        </p:nvPicPr>
        <p:blipFill>
          <a:blip r:embed="rId79" cstate="print">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891749" y="4515504"/>
            <a:ext cx="240000" cy="240000"/>
          </a:xfrm>
          <a:prstGeom prst="rect">
            <a:avLst/>
          </a:prstGeom>
        </p:spPr>
      </p:pic>
      <p:sp>
        <p:nvSpPr>
          <p:cNvPr id="189" name="正方形/長方形 541" descr="An overview of all the services offered by Azurte">
            <a:extLst>
              <a:ext uri="{FF2B5EF4-FFF2-40B4-BE49-F238E27FC236}">
                <a16:creationId xmlns:a16="http://schemas.microsoft.com/office/drawing/2014/main" id="{FA93B625-311F-4B1F-AC31-FCC61261580A}"/>
              </a:ext>
            </a:extLst>
          </p:cNvPr>
          <p:cNvSpPr/>
          <p:nvPr/>
        </p:nvSpPr>
        <p:spPr>
          <a:xfrm>
            <a:off x="3238844" y="4463150"/>
            <a:ext cx="654346"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Protection</a:t>
            </a:r>
          </a:p>
        </p:txBody>
      </p:sp>
      <p:sp>
        <p:nvSpPr>
          <p:cNvPr id="193" name="Rectangle 77" descr="An overview of all the services offered by Azurte">
            <a:extLst>
              <a:ext uri="{FF2B5EF4-FFF2-40B4-BE49-F238E27FC236}">
                <a16:creationId xmlns:a16="http://schemas.microsoft.com/office/drawing/2014/main" id="{58A7A351-D40D-4013-AF63-43C7B5AE49DE}"/>
              </a:ext>
            </a:extLst>
          </p:cNvPr>
          <p:cNvSpPr/>
          <p:nvPr/>
        </p:nvSpPr>
        <p:spPr bwMode="auto">
          <a:xfrm>
            <a:off x="1500292" y="1774400"/>
            <a:ext cx="9162461" cy="3683856"/>
          </a:xfrm>
          <a:prstGeom prst="rect">
            <a:avLst/>
          </a:prstGeom>
          <a:noFill/>
          <a:ln w="38100" cap="flat" cmpd="sng" algn="ctr">
            <a:solidFill>
              <a:srgbClr val="FFC000">
                <a:alpha val="7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990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94" name="グラフィックス 5" descr="An overview of all the services offered by Azurte">
            <a:extLst>
              <a:ext uri="{FF2B5EF4-FFF2-40B4-BE49-F238E27FC236}">
                <a16:creationId xmlns:a16="http://schemas.microsoft.com/office/drawing/2014/main" id="{5B952D2C-8244-4F60-B762-9AAF6E4C403C}"/>
              </a:ext>
            </a:extLst>
          </p:cNvPr>
          <p:cNvPicPr>
            <a:picLocks noChangeAspect="1"/>
          </p:cNvPicPr>
          <p:nvPr/>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2892360" y="2490131"/>
            <a:ext cx="240000" cy="240000"/>
          </a:xfrm>
          <a:prstGeom prst="rect">
            <a:avLst/>
          </a:prstGeom>
        </p:spPr>
      </p:pic>
      <p:sp>
        <p:nvSpPr>
          <p:cNvPr id="195" name="正方形/長方形 208" descr="An overview of all the services offered by Azurte">
            <a:extLst>
              <a:ext uri="{FF2B5EF4-FFF2-40B4-BE49-F238E27FC236}">
                <a16:creationId xmlns:a16="http://schemas.microsoft.com/office/drawing/2014/main" id="{AD3B5F1E-FE08-4272-9F2A-5BD83FD183AA}"/>
              </a:ext>
            </a:extLst>
          </p:cNvPr>
          <p:cNvSpPr/>
          <p:nvPr/>
        </p:nvSpPr>
        <p:spPr>
          <a:xfrm>
            <a:off x="3238844" y="2440070"/>
            <a:ext cx="692818"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Kubernetes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96" name="グラフィックス 209" descr="An overview of all the services offered by Azurte">
            <a:extLst>
              <a:ext uri="{FF2B5EF4-FFF2-40B4-BE49-F238E27FC236}">
                <a16:creationId xmlns:a16="http://schemas.microsoft.com/office/drawing/2014/main" id="{A983F188-9A79-4E33-BE18-A7C8404738E4}"/>
              </a:ext>
            </a:extLst>
          </p:cNvPr>
          <p:cNvPicPr>
            <a:picLocks noChangeAspect="1"/>
          </p:cNvPicPr>
          <p:nvPr/>
        </p:nvPicPr>
        <p:blipFill rotWithShape="1">
          <a:blip r:embed="rId83" cstate="print">
            <a:extLst>
              <a:ext uri="{28A0092B-C50C-407E-A947-70E740481C1C}">
                <a14:useLocalDpi xmlns:a14="http://schemas.microsoft.com/office/drawing/2010/main" val="0"/>
              </a:ext>
              <a:ext uri="{96DAC541-7B7A-43D3-8B79-37D633B846F1}">
                <asvg:svgBlip xmlns:asvg="http://schemas.microsoft.com/office/drawing/2016/SVG/main" r:embed="rId84"/>
              </a:ext>
            </a:extLst>
          </a:blip>
          <a:srcRect l="20505" t="18528" r="18528" b="14030"/>
          <a:stretch/>
        </p:blipFill>
        <p:spPr>
          <a:xfrm>
            <a:off x="6874336" y="2810435"/>
            <a:ext cx="216957" cy="240000"/>
          </a:xfrm>
          <a:prstGeom prst="rect">
            <a:avLst/>
          </a:prstGeom>
        </p:spPr>
      </p:pic>
      <p:pic>
        <p:nvPicPr>
          <p:cNvPr id="197" name="グラフィックス 8" descr="An overview of all the services offered by Azurte">
            <a:extLst>
              <a:ext uri="{FF2B5EF4-FFF2-40B4-BE49-F238E27FC236}">
                <a16:creationId xmlns:a16="http://schemas.microsoft.com/office/drawing/2014/main" id="{7BFDC786-73F2-4971-8628-FBC6194A9775}"/>
              </a:ext>
            </a:extLst>
          </p:cNvPr>
          <p:cNvPicPr>
            <a:picLocks noChangeAspect="1"/>
          </p:cNvPicPr>
          <p:nvPr/>
        </p:nvPicPr>
        <p:blipFill>
          <a:blip r:embed="rId85" cstate="print">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9463119" y="2485187"/>
            <a:ext cx="240000" cy="240000"/>
          </a:xfrm>
          <a:prstGeom prst="rect">
            <a:avLst/>
          </a:prstGeom>
        </p:spPr>
      </p:pic>
      <p:pic>
        <p:nvPicPr>
          <p:cNvPr id="198" name="グラフィックス 15" descr="An overview of all the services offered by Azurte">
            <a:extLst>
              <a:ext uri="{FF2B5EF4-FFF2-40B4-BE49-F238E27FC236}">
                <a16:creationId xmlns:a16="http://schemas.microsoft.com/office/drawing/2014/main" id="{20D84C96-DF6C-4FB5-A680-185E31C37ACE}"/>
              </a:ext>
            </a:extLst>
          </p:cNvPr>
          <p:cNvPicPr>
            <a:picLocks noChangeAspect="1"/>
          </p:cNvPicPr>
          <p:nvPr/>
        </p:nvPicPr>
        <p:blipFill>
          <a:blip r:embed="rId87" cstate="print">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8168468" y="2784180"/>
            <a:ext cx="240000" cy="240000"/>
          </a:xfrm>
          <a:prstGeom prst="rect">
            <a:avLst/>
          </a:prstGeom>
        </p:spPr>
      </p:pic>
      <p:pic>
        <p:nvPicPr>
          <p:cNvPr id="199" name="グラフィックス 202" descr="An overview of all the services offered by Azurte">
            <a:extLst>
              <a:ext uri="{FF2B5EF4-FFF2-40B4-BE49-F238E27FC236}">
                <a16:creationId xmlns:a16="http://schemas.microsoft.com/office/drawing/2014/main" id="{C4AE9DA6-3523-4D60-91DB-560AB5436F03}"/>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478489" y="3513774"/>
            <a:ext cx="240000" cy="240000"/>
          </a:xfrm>
          <a:prstGeom prst="rect">
            <a:avLst/>
          </a:prstGeom>
        </p:spPr>
      </p:pic>
      <p:sp>
        <p:nvSpPr>
          <p:cNvPr id="200" name="正方形/長方形 204" descr="An overview of all the services offered by Azurte">
            <a:extLst>
              <a:ext uri="{FF2B5EF4-FFF2-40B4-BE49-F238E27FC236}">
                <a16:creationId xmlns:a16="http://schemas.microsoft.com/office/drawing/2014/main" id="{77B0C1A2-8E16-4979-9066-23B4BED0B011}"/>
              </a:ext>
            </a:extLst>
          </p:cNvPr>
          <p:cNvSpPr/>
          <p:nvPr/>
        </p:nvSpPr>
        <p:spPr>
          <a:xfrm>
            <a:off x="9816623" y="3447826"/>
            <a:ext cx="694421"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201" name="図 6" descr="An overview of all the services offered by Azurte">
            <a:extLst>
              <a:ext uri="{FF2B5EF4-FFF2-40B4-BE49-F238E27FC236}">
                <a16:creationId xmlns:a16="http://schemas.microsoft.com/office/drawing/2014/main" id="{13332700-BE8E-4FFB-B715-D1E82F11563A}"/>
              </a:ext>
            </a:extLst>
          </p:cNvPr>
          <p:cNvPicPr>
            <a:picLocks noChangeAspect="1"/>
          </p:cNvPicPr>
          <p:nvPr/>
        </p:nvPicPr>
        <p:blipFill>
          <a:blip r:embed="rId89"/>
          <a:stretch>
            <a:fillRect/>
          </a:stretch>
        </p:blipFill>
        <p:spPr>
          <a:xfrm>
            <a:off x="9465901" y="4864118"/>
            <a:ext cx="252000" cy="218204"/>
          </a:xfrm>
          <a:prstGeom prst="rect">
            <a:avLst/>
          </a:prstGeom>
        </p:spPr>
      </p:pic>
      <p:sp>
        <p:nvSpPr>
          <p:cNvPr id="202" name="正方形/長方形 206" descr="An overview of all the services offered by Azurte">
            <a:extLst>
              <a:ext uri="{FF2B5EF4-FFF2-40B4-BE49-F238E27FC236}">
                <a16:creationId xmlns:a16="http://schemas.microsoft.com/office/drawing/2014/main" id="{F89F0384-A2EC-4B32-908C-F926724B2A6E}"/>
              </a:ext>
            </a:extLst>
          </p:cNvPr>
          <p:cNvSpPr/>
          <p:nvPr/>
        </p:nvSpPr>
        <p:spPr>
          <a:xfrm>
            <a:off x="9809731" y="4805855"/>
            <a:ext cx="537327"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Table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a:t>
            </a:r>
          </a:p>
        </p:txBody>
      </p:sp>
      <p:sp>
        <p:nvSpPr>
          <p:cNvPr id="2" name="Titre 1">
            <a:extLst>
              <a:ext uri="{FF2B5EF4-FFF2-40B4-BE49-F238E27FC236}">
                <a16:creationId xmlns:a16="http://schemas.microsoft.com/office/drawing/2014/main" id="{152E3B22-7C69-4E41-BBB4-F0428DB4C02C}"/>
              </a:ext>
            </a:extLst>
          </p:cNvPr>
          <p:cNvSpPr>
            <a:spLocks noGrp="1"/>
          </p:cNvSpPr>
          <p:nvPr>
            <p:ph type="title"/>
          </p:nvPr>
        </p:nvSpPr>
        <p:spPr/>
        <p:txBody>
          <a:bodyPr/>
          <a:lstStyle/>
          <a:p>
            <a:r>
              <a:rPr lang="en-CA" dirty="0"/>
              <a:t>Azure Services</a:t>
            </a:r>
          </a:p>
        </p:txBody>
      </p:sp>
    </p:spTree>
    <p:extLst>
      <p:ext uri="{BB962C8B-B14F-4D97-AF65-F5344CB8AC3E}">
        <p14:creationId xmlns:p14="http://schemas.microsoft.com/office/powerpoint/2010/main" val="224869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0"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10" presetClass="entr" presetSubtype="0"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fade">
                                      <p:cBhvr>
                                        <p:cTn id="100" dur="500"/>
                                        <p:tgtEl>
                                          <p:spTgt spid="97"/>
                                        </p:tgtEl>
                                      </p:cBhvr>
                                    </p:animEffect>
                                  </p:childTnLst>
                                </p:cTn>
                              </p:par>
                              <p:par>
                                <p:cTn id="101" presetID="10" presetClass="entr" presetSubtype="0"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500"/>
                                        <p:tgtEl>
                                          <p:spTgt spid="98"/>
                                        </p:tgtEl>
                                      </p:cBhvr>
                                    </p:animEffect>
                                  </p:childTnLst>
                                </p:cTn>
                              </p:par>
                              <p:par>
                                <p:cTn id="104" presetID="10" presetClass="entr" presetSubtype="0" fill="hold"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500"/>
                                        <p:tgtEl>
                                          <p:spTgt spid="9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fade">
                                      <p:cBhvr>
                                        <p:cTn id="112" dur="500"/>
                                        <p:tgtEl>
                                          <p:spTgt spid="10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2"/>
                                        </p:tgtEl>
                                        <p:attrNameLst>
                                          <p:attrName>style.visibility</p:attrName>
                                        </p:attrNameLst>
                                      </p:cBhvr>
                                      <p:to>
                                        <p:strVal val="visible"/>
                                      </p:to>
                                    </p:set>
                                    <p:animEffect transition="in" filter="fade">
                                      <p:cBhvr>
                                        <p:cTn id="115" dur="500"/>
                                        <p:tgtEl>
                                          <p:spTgt spid="10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3"/>
                                        </p:tgtEl>
                                        <p:attrNameLst>
                                          <p:attrName>style.visibility</p:attrName>
                                        </p:attrNameLst>
                                      </p:cBhvr>
                                      <p:to>
                                        <p:strVal val="visible"/>
                                      </p:to>
                                    </p:set>
                                    <p:animEffect transition="in" filter="fade">
                                      <p:cBhvr>
                                        <p:cTn id="118" dur="500"/>
                                        <p:tgtEl>
                                          <p:spTgt spid="10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500"/>
                                        <p:tgtEl>
                                          <p:spTgt spid="10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fade">
                                      <p:cBhvr>
                                        <p:cTn id="124" dur="500"/>
                                        <p:tgtEl>
                                          <p:spTgt spid="106"/>
                                        </p:tgtEl>
                                      </p:cBhvr>
                                    </p:animEffect>
                                  </p:childTnLst>
                                </p:cTn>
                              </p:par>
                              <p:par>
                                <p:cTn id="125" presetID="10" presetClass="entr" presetSubtype="0" fill="hold" nodeType="with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par>
                                <p:cTn id="134" presetID="10" presetClass="entr" presetSubtype="0" fill="hold" nodeType="withEffect">
                                  <p:stCondLst>
                                    <p:cond delay="0"/>
                                  </p:stCondLst>
                                  <p:childTnLst>
                                    <p:set>
                                      <p:cBhvr>
                                        <p:cTn id="135" dur="1" fill="hold">
                                          <p:stCondLst>
                                            <p:cond delay="0"/>
                                          </p:stCondLst>
                                        </p:cTn>
                                        <p:tgtEl>
                                          <p:spTgt spid="110"/>
                                        </p:tgtEl>
                                        <p:attrNameLst>
                                          <p:attrName>style.visibility</p:attrName>
                                        </p:attrNameLst>
                                      </p:cBhvr>
                                      <p:to>
                                        <p:strVal val="visible"/>
                                      </p:to>
                                    </p:set>
                                    <p:animEffect transition="in" filter="fade">
                                      <p:cBhvr>
                                        <p:cTn id="136" dur="500"/>
                                        <p:tgtEl>
                                          <p:spTgt spid="11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fade">
                                      <p:cBhvr>
                                        <p:cTn id="139" dur="500"/>
                                        <p:tgtEl>
                                          <p:spTgt spid="111"/>
                                        </p:tgtEl>
                                      </p:cBhvr>
                                    </p:animEffect>
                                  </p:childTnLst>
                                </p:cTn>
                              </p:par>
                              <p:par>
                                <p:cTn id="140" presetID="10" presetClass="entr" presetSubtype="0" fill="hold" nodeType="withEffect">
                                  <p:stCondLst>
                                    <p:cond delay="0"/>
                                  </p:stCondLst>
                                  <p:childTnLst>
                                    <p:set>
                                      <p:cBhvr>
                                        <p:cTn id="141" dur="1" fill="hold">
                                          <p:stCondLst>
                                            <p:cond delay="0"/>
                                          </p:stCondLst>
                                        </p:cTn>
                                        <p:tgtEl>
                                          <p:spTgt spid="112"/>
                                        </p:tgtEl>
                                        <p:attrNameLst>
                                          <p:attrName>style.visibility</p:attrName>
                                        </p:attrNameLst>
                                      </p:cBhvr>
                                      <p:to>
                                        <p:strVal val="visible"/>
                                      </p:to>
                                    </p:set>
                                    <p:animEffect transition="in" filter="fade">
                                      <p:cBhvr>
                                        <p:cTn id="142" dur="500"/>
                                        <p:tgtEl>
                                          <p:spTgt spid="112"/>
                                        </p:tgtEl>
                                      </p:cBhvr>
                                    </p:animEffect>
                                  </p:childTnLst>
                                </p:cTn>
                              </p:par>
                              <p:par>
                                <p:cTn id="143" presetID="10" presetClass="entr" presetSubtype="0" fill="hold" nodeType="with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fade">
                                      <p:cBhvr>
                                        <p:cTn id="145" dur="500"/>
                                        <p:tgtEl>
                                          <p:spTgt spid="113"/>
                                        </p:tgtEl>
                                      </p:cBhvr>
                                    </p:animEffect>
                                  </p:childTnLst>
                                </p:cTn>
                              </p:par>
                              <p:par>
                                <p:cTn id="146" presetID="10" presetClass="entr" presetSubtype="0"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animEffect transition="in" filter="fade">
                                      <p:cBhvr>
                                        <p:cTn id="148" dur="500"/>
                                        <p:tgtEl>
                                          <p:spTgt spid="11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5"/>
                                        </p:tgtEl>
                                        <p:attrNameLst>
                                          <p:attrName>style.visibility</p:attrName>
                                        </p:attrNameLst>
                                      </p:cBhvr>
                                      <p:to>
                                        <p:strVal val="visible"/>
                                      </p:to>
                                    </p:set>
                                    <p:animEffect transition="in" filter="fade">
                                      <p:cBhvr>
                                        <p:cTn id="151" dur="500"/>
                                        <p:tgtEl>
                                          <p:spTgt spid="115"/>
                                        </p:tgtEl>
                                      </p:cBhvr>
                                    </p:animEffect>
                                  </p:childTnLst>
                                </p:cTn>
                              </p:par>
                              <p:par>
                                <p:cTn id="152" presetID="10" presetClass="entr" presetSubtype="0" fill="hold" nodeType="withEffect">
                                  <p:stCondLst>
                                    <p:cond delay="0"/>
                                  </p:stCondLst>
                                  <p:childTnLst>
                                    <p:set>
                                      <p:cBhvr>
                                        <p:cTn id="153" dur="1" fill="hold">
                                          <p:stCondLst>
                                            <p:cond delay="0"/>
                                          </p:stCondLst>
                                        </p:cTn>
                                        <p:tgtEl>
                                          <p:spTgt spid="116"/>
                                        </p:tgtEl>
                                        <p:attrNameLst>
                                          <p:attrName>style.visibility</p:attrName>
                                        </p:attrNameLst>
                                      </p:cBhvr>
                                      <p:to>
                                        <p:strVal val="visible"/>
                                      </p:to>
                                    </p:set>
                                    <p:animEffect transition="in" filter="fade">
                                      <p:cBhvr>
                                        <p:cTn id="154" dur="500"/>
                                        <p:tgtEl>
                                          <p:spTgt spid="116"/>
                                        </p:tgtEl>
                                      </p:cBhvr>
                                    </p:animEffect>
                                  </p:childTnLst>
                                </p:cTn>
                              </p:par>
                              <p:par>
                                <p:cTn id="155" presetID="10" presetClass="entr" presetSubtype="0" fill="hold"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8"/>
                                        </p:tgtEl>
                                        <p:attrNameLst>
                                          <p:attrName>style.visibility</p:attrName>
                                        </p:attrNameLst>
                                      </p:cBhvr>
                                      <p:to>
                                        <p:strVal val="visible"/>
                                      </p:to>
                                    </p:set>
                                    <p:animEffect transition="in" filter="fade">
                                      <p:cBhvr>
                                        <p:cTn id="160" dur="500"/>
                                        <p:tgtEl>
                                          <p:spTgt spid="1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19"/>
                                        </p:tgtEl>
                                        <p:attrNameLst>
                                          <p:attrName>style.visibility</p:attrName>
                                        </p:attrNameLst>
                                      </p:cBhvr>
                                      <p:to>
                                        <p:strVal val="visible"/>
                                      </p:to>
                                    </p:set>
                                    <p:animEffect transition="in" filter="fade">
                                      <p:cBhvr>
                                        <p:cTn id="163" dur="500"/>
                                        <p:tgtEl>
                                          <p:spTgt spid="11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20"/>
                                        </p:tgtEl>
                                        <p:attrNameLst>
                                          <p:attrName>style.visibility</p:attrName>
                                        </p:attrNameLst>
                                      </p:cBhvr>
                                      <p:to>
                                        <p:strVal val="visible"/>
                                      </p:to>
                                    </p:set>
                                    <p:animEffect transition="in" filter="fade">
                                      <p:cBhvr>
                                        <p:cTn id="166" dur="500"/>
                                        <p:tgtEl>
                                          <p:spTgt spid="120"/>
                                        </p:tgtEl>
                                      </p:cBhvr>
                                    </p:animEffect>
                                  </p:childTnLst>
                                </p:cTn>
                              </p:par>
                              <p:par>
                                <p:cTn id="167" presetID="10" presetClass="entr" presetSubtype="0" fill="hold" nodeType="withEffect">
                                  <p:stCondLst>
                                    <p:cond delay="0"/>
                                  </p:stCondLst>
                                  <p:childTnLst>
                                    <p:set>
                                      <p:cBhvr>
                                        <p:cTn id="168" dur="1" fill="hold">
                                          <p:stCondLst>
                                            <p:cond delay="0"/>
                                          </p:stCondLst>
                                        </p:cTn>
                                        <p:tgtEl>
                                          <p:spTgt spid="121"/>
                                        </p:tgtEl>
                                        <p:attrNameLst>
                                          <p:attrName>style.visibility</p:attrName>
                                        </p:attrNameLst>
                                      </p:cBhvr>
                                      <p:to>
                                        <p:strVal val="visible"/>
                                      </p:to>
                                    </p:set>
                                    <p:animEffect transition="in" filter="fade">
                                      <p:cBhvr>
                                        <p:cTn id="169" dur="500"/>
                                        <p:tgtEl>
                                          <p:spTgt spid="12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2"/>
                                        </p:tgtEl>
                                        <p:attrNameLst>
                                          <p:attrName>style.visibility</p:attrName>
                                        </p:attrNameLst>
                                      </p:cBhvr>
                                      <p:to>
                                        <p:strVal val="visible"/>
                                      </p:to>
                                    </p:set>
                                    <p:animEffect transition="in" filter="fade">
                                      <p:cBhvr>
                                        <p:cTn id="172" dur="500"/>
                                        <p:tgtEl>
                                          <p:spTgt spid="122"/>
                                        </p:tgtEl>
                                      </p:cBhvr>
                                    </p:animEffect>
                                  </p:childTnLst>
                                </p:cTn>
                              </p:par>
                              <p:par>
                                <p:cTn id="173" presetID="10" presetClass="entr" presetSubtype="0" fill="hold" nodeType="withEffect">
                                  <p:stCondLst>
                                    <p:cond delay="0"/>
                                  </p:stCondLst>
                                  <p:childTnLst>
                                    <p:set>
                                      <p:cBhvr>
                                        <p:cTn id="174" dur="1" fill="hold">
                                          <p:stCondLst>
                                            <p:cond delay="0"/>
                                          </p:stCondLst>
                                        </p:cTn>
                                        <p:tgtEl>
                                          <p:spTgt spid="123"/>
                                        </p:tgtEl>
                                        <p:attrNameLst>
                                          <p:attrName>style.visibility</p:attrName>
                                        </p:attrNameLst>
                                      </p:cBhvr>
                                      <p:to>
                                        <p:strVal val="visible"/>
                                      </p:to>
                                    </p:set>
                                    <p:animEffect transition="in" filter="fade">
                                      <p:cBhvr>
                                        <p:cTn id="175" dur="500"/>
                                        <p:tgtEl>
                                          <p:spTgt spid="12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24"/>
                                        </p:tgtEl>
                                        <p:attrNameLst>
                                          <p:attrName>style.visibility</p:attrName>
                                        </p:attrNameLst>
                                      </p:cBhvr>
                                      <p:to>
                                        <p:strVal val="visible"/>
                                      </p:to>
                                    </p:set>
                                    <p:animEffect transition="in" filter="fade">
                                      <p:cBhvr>
                                        <p:cTn id="178" dur="500"/>
                                        <p:tgtEl>
                                          <p:spTgt spid="12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5"/>
                                        </p:tgtEl>
                                        <p:attrNameLst>
                                          <p:attrName>style.visibility</p:attrName>
                                        </p:attrNameLst>
                                      </p:cBhvr>
                                      <p:to>
                                        <p:strVal val="visible"/>
                                      </p:to>
                                    </p:set>
                                    <p:animEffect transition="in" filter="fade">
                                      <p:cBhvr>
                                        <p:cTn id="181" dur="500"/>
                                        <p:tgtEl>
                                          <p:spTgt spid="125"/>
                                        </p:tgtEl>
                                      </p:cBhvr>
                                    </p:animEffect>
                                  </p:childTnLst>
                                </p:cTn>
                              </p:par>
                              <p:par>
                                <p:cTn id="182" presetID="10" presetClass="entr" presetSubtype="0" fill="hold" nodeType="with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fade">
                                      <p:cBhvr>
                                        <p:cTn id="184" dur="500"/>
                                        <p:tgtEl>
                                          <p:spTgt spid="126"/>
                                        </p:tgtEl>
                                      </p:cBhvr>
                                    </p:animEffect>
                                  </p:childTnLst>
                                </p:cTn>
                              </p:par>
                              <p:par>
                                <p:cTn id="185" presetID="10" presetClass="entr" presetSubtype="0" fill="hold" nodeType="withEffect">
                                  <p:stCondLst>
                                    <p:cond delay="0"/>
                                  </p:stCondLst>
                                  <p:childTnLst>
                                    <p:set>
                                      <p:cBhvr>
                                        <p:cTn id="186" dur="1" fill="hold">
                                          <p:stCondLst>
                                            <p:cond delay="0"/>
                                          </p:stCondLst>
                                        </p:cTn>
                                        <p:tgtEl>
                                          <p:spTgt spid="127"/>
                                        </p:tgtEl>
                                        <p:attrNameLst>
                                          <p:attrName>style.visibility</p:attrName>
                                        </p:attrNameLst>
                                      </p:cBhvr>
                                      <p:to>
                                        <p:strVal val="visible"/>
                                      </p:to>
                                    </p:set>
                                    <p:animEffect transition="in" filter="fade">
                                      <p:cBhvr>
                                        <p:cTn id="187" dur="500"/>
                                        <p:tgtEl>
                                          <p:spTgt spid="12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8"/>
                                        </p:tgtEl>
                                        <p:attrNameLst>
                                          <p:attrName>style.visibility</p:attrName>
                                        </p:attrNameLst>
                                      </p:cBhvr>
                                      <p:to>
                                        <p:strVal val="visible"/>
                                      </p:to>
                                    </p:set>
                                    <p:animEffect transition="in" filter="fade">
                                      <p:cBhvr>
                                        <p:cTn id="190" dur="500"/>
                                        <p:tgtEl>
                                          <p:spTgt spid="12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9"/>
                                        </p:tgtEl>
                                        <p:attrNameLst>
                                          <p:attrName>style.visibility</p:attrName>
                                        </p:attrNameLst>
                                      </p:cBhvr>
                                      <p:to>
                                        <p:strVal val="visible"/>
                                      </p:to>
                                    </p:set>
                                    <p:animEffect transition="in" filter="fade">
                                      <p:cBhvr>
                                        <p:cTn id="193" dur="500"/>
                                        <p:tgtEl>
                                          <p:spTgt spid="12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30"/>
                                        </p:tgtEl>
                                        <p:attrNameLst>
                                          <p:attrName>style.visibility</p:attrName>
                                        </p:attrNameLst>
                                      </p:cBhvr>
                                      <p:to>
                                        <p:strVal val="visible"/>
                                      </p:to>
                                    </p:set>
                                    <p:animEffect transition="in" filter="fade">
                                      <p:cBhvr>
                                        <p:cTn id="196" dur="500"/>
                                        <p:tgtEl>
                                          <p:spTgt spid="130"/>
                                        </p:tgtEl>
                                      </p:cBhvr>
                                    </p:animEffect>
                                  </p:childTnLst>
                                </p:cTn>
                              </p:par>
                              <p:par>
                                <p:cTn id="197" presetID="10" presetClass="entr" presetSubtype="0" fill="hold" nodeType="withEffect">
                                  <p:stCondLst>
                                    <p:cond delay="0"/>
                                  </p:stCondLst>
                                  <p:childTnLst>
                                    <p:set>
                                      <p:cBhvr>
                                        <p:cTn id="198" dur="1" fill="hold">
                                          <p:stCondLst>
                                            <p:cond delay="0"/>
                                          </p:stCondLst>
                                        </p:cTn>
                                        <p:tgtEl>
                                          <p:spTgt spid="131"/>
                                        </p:tgtEl>
                                        <p:attrNameLst>
                                          <p:attrName>style.visibility</p:attrName>
                                        </p:attrNameLst>
                                      </p:cBhvr>
                                      <p:to>
                                        <p:strVal val="visible"/>
                                      </p:to>
                                    </p:set>
                                    <p:animEffect transition="in" filter="fade">
                                      <p:cBhvr>
                                        <p:cTn id="199" dur="500"/>
                                        <p:tgtEl>
                                          <p:spTgt spid="13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2"/>
                                        </p:tgtEl>
                                        <p:attrNameLst>
                                          <p:attrName>style.visibility</p:attrName>
                                        </p:attrNameLst>
                                      </p:cBhvr>
                                      <p:to>
                                        <p:strVal val="visible"/>
                                      </p:to>
                                    </p:set>
                                    <p:animEffect transition="in" filter="fade">
                                      <p:cBhvr>
                                        <p:cTn id="202" dur="500"/>
                                        <p:tgtEl>
                                          <p:spTgt spid="13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33"/>
                                        </p:tgtEl>
                                        <p:attrNameLst>
                                          <p:attrName>style.visibility</p:attrName>
                                        </p:attrNameLst>
                                      </p:cBhvr>
                                      <p:to>
                                        <p:strVal val="visible"/>
                                      </p:to>
                                    </p:set>
                                    <p:animEffect transition="in" filter="fade">
                                      <p:cBhvr>
                                        <p:cTn id="205" dur="500"/>
                                        <p:tgtEl>
                                          <p:spTgt spid="13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34"/>
                                        </p:tgtEl>
                                        <p:attrNameLst>
                                          <p:attrName>style.visibility</p:attrName>
                                        </p:attrNameLst>
                                      </p:cBhvr>
                                      <p:to>
                                        <p:strVal val="visible"/>
                                      </p:to>
                                    </p:set>
                                    <p:animEffect transition="in" filter="fade">
                                      <p:cBhvr>
                                        <p:cTn id="208" dur="500"/>
                                        <p:tgtEl>
                                          <p:spTgt spid="134"/>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35"/>
                                        </p:tgtEl>
                                        <p:attrNameLst>
                                          <p:attrName>style.visibility</p:attrName>
                                        </p:attrNameLst>
                                      </p:cBhvr>
                                      <p:to>
                                        <p:strVal val="visible"/>
                                      </p:to>
                                    </p:set>
                                    <p:animEffect transition="in" filter="fade">
                                      <p:cBhvr>
                                        <p:cTn id="211" dur="500"/>
                                        <p:tgtEl>
                                          <p:spTgt spid="135"/>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36"/>
                                        </p:tgtEl>
                                        <p:attrNameLst>
                                          <p:attrName>style.visibility</p:attrName>
                                        </p:attrNameLst>
                                      </p:cBhvr>
                                      <p:to>
                                        <p:strVal val="visible"/>
                                      </p:to>
                                    </p:set>
                                    <p:animEffect transition="in" filter="fade">
                                      <p:cBhvr>
                                        <p:cTn id="214" dur="500"/>
                                        <p:tgtEl>
                                          <p:spTgt spid="13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7"/>
                                        </p:tgtEl>
                                        <p:attrNameLst>
                                          <p:attrName>style.visibility</p:attrName>
                                        </p:attrNameLst>
                                      </p:cBhvr>
                                      <p:to>
                                        <p:strVal val="visible"/>
                                      </p:to>
                                    </p:set>
                                    <p:animEffect transition="in" filter="fade">
                                      <p:cBhvr>
                                        <p:cTn id="217" dur="500"/>
                                        <p:tgtEl>
                                          <p:spTgt spid="13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38"/>
                                        </p:tgtEl>
                                        <p:attrNameLst>
                                          <p:attrName>style.visibility</p:attrName>
                                        </p:attrNameLst>
                                      </p:cBhvr>
                                      <p:to>
                                        <p:strVal val="visible"/>
                                      </p:to>
                                    </p:set>
                                    <p:animEffect transition="in" filter="fade">
                                      <p:cBhvr>
                                        <p:cTn id="220" dur="500"/>
                                        <p:tgtEl>
                                          <p:spTgt spid="138"/>
                                        </p:tgtEl>
                                      </p:cBhvr>
                                    </p:animEffect>
                                  </p:childTnLst>
                                </p:cTn>
                              </p:par>
                              <p:par>
                                <p:cTn id="221" presetID="10" presetClass="entr" presetSubtype="0" fill="hold" nodeType="withEffect">
                                  <p:stCondLst>
                                    <p:cond delay="0"/>
                                  </p:stCondLst>
                                  <p:childTnLst>
                                    <p:set>
                                      <p:cBhvr>
                                        <p:cTn id="222" dur="1" fill="hold">
                                          <p:stCondLst>
                                            <p:cond delay="0"/>
                                          </p:stCondLst>
                                        </p:cTn>
                                        <p:tgtEl>
                                          <p:spTgt spid="139"/>
                                        </p:tgtEl>
                                        <p:attrNameLst>
                                          <p:attrName>style.visibility</p:attrName>
                                        </p:attrNameLst>
                                      </p:cBhvr>
                                      <p:to>
                                        <p:strVal val="visible"/>
                                      </p:to>
                                    </p:set>
                                    <p:animEffect transition="in" filter="fade">
                                      <p:cBhvr>
                                        <p:cTn id="223" dur="500"/>
                                        <p:tgtEl>
                                          <p:spTgt spid="139"/>
                                        </p:tgtEl>
                                      </p:cBhvr>
                                    </p:animEffect>
                                  </p:childTnLst>
                                </p:cTn>
                              </p:par>
                              <p:par>
                                <p:cTn id="224" presetID="10" presetClass="entr" presetSubtype="0" fill="hold" nodeType="withEffect">
                                  <p:stCondLst>
                                    <p:cond delay="0"/>
                                  </p:stCondLst>
                                  <p:childTnLst>
                                    <p:set>
                                      <p:cBhvr>
                                        <p:cTn id="225" dur="1" fill="hold">
                                          <p:stCondLst>
                                            <p:cond delay="0"/>
                                          </p:stCondLst>
                                        </p:cTn>
                                        <p:tgtEl>
                                          <p:spTgt spid="140"/>
                                        </p:tgtEl>
                                        <p:attrNameLst>
                                          <p:attrName>style.visibility</p:attrName>
                                        </p:attrNameLst>
                                      </p:cBhvr>
                                      <p:to>
                                        <p:strVal val="visible"/>
                                      </p:to>
                                    </p:set>
                                    <p:animEffect transition="in" filter="fade">
                                      <p:cBhvr>
                                        <p:cTn id="226" dur="500"/>
                                        <p:tgtEl>
                                          <p:spTgt spid="140"/>
                                        </p:tgtEl>
                                      </p:cBhvr>
                                    </p:animEffect>
                                  </p:childTnLst>
                                </p:cTn>
                              </p:par>
                              <p:par>
                                <p:cTn id="227" presetID="10" presetClass="entr" presetSubtype="0" fill="hold" nodeType="withEffect">
                                  <p:stCondLst>
                                    <p:cond delay="0"/>
                                  </p:stCondLst>
                                  <p:childTnLst>
                                    <p:set>
                                      <p:cBhvr>
                                        <p:cTn id="228" dur="1" fill="hold">
                                          <p:stCondLst>
                                            <p:cond delay="0"/>
                                          </p:stCondLst>
                                        </p:cTn>
                                        <p:tgtEl>
                                          <p:spTgt spid="141"/>
                                        </p:tgtEl>
                                        <p:attrNameLst>
                                          <p:attrName>style.visibility</p:attrName>
                                        </p:attrNameLst>
                                      </p:cBhvr>
                                      <p:to>
                                        <p:strVal val="visible"/>
                                      </p:to>
                                    </p:set>
                                    <p:animEffect transition="in" filter="fade">
                                      <p:cBhvr>
                                        <p:cTn id="229" dur="500"/>
                                        <p:tgtEl>
                                          <p:spTgt spid="141"/>
                                        </p:tgtEl>
                                      </p:cBhvr>
                                    </p:animEffect>
                                  </p:childTnLst>
                                </p:cTn>
                              </p:par>
                              <p:par>
                                <p:cTn id="230" presetID="10" presetClass="entr" presetSubtype="0" fill="hold" nodeType="withEffect">
                                  <p:stCondLst>
                                    <p:cond delay="0"/>
                                  </p:stCondLst>
                                  <p:childTnLst>
                                    <p:set>
                                      <p:cBhvr>
                                        <p:cTn id="231" dur="1" fill="hold">
                                          <p:stCondLst>
                                            <p:cond delay="0"/>
                                          </p:stCondLst>
                                        </p:cTn>
                                        <p:tgtEl>
                                          <p:spTgt spid="142"/>
                                        </p:tgtEl>
                                        <p:attrNameLst>
                                          <p:attrName>style.visibility</p:attrName>
                                        </p:attrNameLst>
                                      </p:cBhvr>
                                      <p:to>
                                        <p:strVal val="visible"/>
                                      </p:to>
                                    </p:set>
                                    <p:animEffect transition="in" filter="fade">
                                      <p:cBhvr>
                                        <p:cTn id="232" dur="500"/>
                                        <p:tgtEl>
                                          <p:spTgt spid="142"/>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animEffect transition="in" filter="fade">
                                      <p:cBhvr>
                                        <p:cTn id="235" dur="500"/>
                                        <p:tgtEl>
                                          <p:spTgt spid="143"/>
                                        </p:tgtEl>
                                      </p:cBhvr>
                                    </p:animEffect>
                                  </p:childTnLst>
                                </p:cTn>
                              </p:par>
                              <p:par>
                                <p:cTn id="236" presetID="10" presetClass="entr" presetSubtype="0" fill="hold" nodeType="withEffect">
                                  <p:stCondLst>
                                    <p:cond delay="0"/>
                                  </p:stCondLst>
                                  <p:childTnLst>
                                    <p:set>
                                      <p:cBhvr>
                                        <p:cTn id="237" dur="1" fill="hold">
                                          <p:stCondLst>
                                            <p:cond delay="0"/>
                                          </p:stCondLst>
                                        </p:cTn>
                                        <p:tgtEl>
                                          <p:spTgt spid="144"/>
                                        </p:tgtEl>
                                        <p:attrNameLst>
                                          <p:attrName>style.visibility</p:attrName>
                                        </p:attrNameLst>
                                      </p:cBhvr>
                                      <p:to>
                                        <p:strVal val="visible"/>
                                      </p:to>
                                    </p:set>
                                    <p:animEffect transition="in" filter="fade">
                                      <p:cBhvr>
                                        <p:cTn id="238" dur="500"/>
                                        <p:tgtEl>
                                          <p:spTgt spid="14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45"/>
                                        </p:tgtEl>
                                        <p:attrNameLst>
                                          <p:attrName>style.visibility</p:attrName>
                                        </p:attrNameLst>
                                      </p:cBhvr>
                                      <p:to>
                                        <p:strVal val="visible"/>
                                      </p:to>
                                    </p:set>
                                    <p:animEffect transition="in" filter="fade">
                                      <p:cBhvr>
                                        <p:cTn id="241" dur="500"/>
                                        <p:tgtEl>
                                          <p:spTgt spid="145"/>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46"/>
                                        </p:tgtEl>
                                        <p:attrNameLst>
                                          <p:attrName>style.visibility</p:attrName>
                                        </p:attrNameLst>
                                      </p:cBhvr>
                                      <p:to>
                                        <p:strVal val="visible"/>
                                      </p:to>
                                    </p:set>
                                    <p:animEffect transition="in" filter="fade">
                                      <p:cBhvr>
                                        <p:cTn id="244" dur="500"/>
                                        <p:tgtEl>
                                          <p:spTgt spid="146"/>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47"/>
                                        </p:tgtEl>
                                        <p:attrNameLst>
                                          <p:attrName>style.visibility</p:attrName>
                                        </p:attrNameLst>
                                      </p:cBhvr>
                                      <p:to>
                                        <p:strVal val="visible"/>
                                      </p:to>
                                    </p:set>
                                    <p:animEffect transition="in" filter="fade">
                                      <p:cBhvr>
                                        <p:cTn id="247" dur="500"/>
                                        <p:tgtEl>
                                          <p:spTgt spid="147"/>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148"/>
                                        </p:tgtEl>
                                        <p:attrNameLst>
                                          <p:attrName>style.visibility</p:attrName>
                                        </p:attrNameLst>
                                      </p:cBhvr>
                                      <p:to>
                                        <p:strVal val="visible"/>
                                      </p:to>
                                    </p:set>
                                    <p:animEffect transition="in" filter="fade">
                                      <p:cBhvr>
                                        <p:cTn id="250" dur="500"/>
                                        <p:tgtEl>
                                          <p:spTgt spid="148"/>
                                        </p:tgtEl>
                                      </p:cBhvr>
                                    </p:animEffect>
                                  </p:childTnLst>
                                </p:cTn>
                              </p:par>
                              <p:par>
                                <p:cTn id="251" presetID="10" presetClass="entr" presetSubtype="0" fill="hold" nodeType="withEffect">
                                  <p:stCondLst>
                                    <p:cond delay="0"/>
                                  </p:stCondLst>
                                  <p:childTnLst>
                                    <p:set>
                                      <p:cBhvr>
                                        <p:cTn id="252" dur="1" fill="hold">
                                          <p:stCondLst>
                                            <p:cond delay="0"/>
                                          </p:stCondLst>
                                        </p:cTn>
                                        <p:tgtEl>
                                          <p:spTgt spid="149"/>
                                        </p:tgtEl>
                                        <p:attrNameLst>
                                          <p:attrName>style.visibility</p:attrName>
                                        </p:attrNameLst>
                                      </p:cBhvr>
                                      <p:to>
                                        <p:strVal val="visible"/>
                                      </p:to>
                                    </p:set>
                                    <p:animEffect transition="in" filter="fade">
                                      <p:cBhvr>
                                        <p:cTn id="253" dur="500"/>
                                        <p:tgtEl>
                                          <p:spTgt spid="149"/>
                                        </p:tgtEl>
                                      </p:cBhvr>
                                    </p:animEffect>
                                  </p:childTnLst>
                                </p:cTn>
                              </p:par>
                              <p:par>
                                <p:cTn id="254" presetID="10" presetClass="entr" presetSubtype="0" fill="hold" nodeType="withEffect">
                                  <p:stCondLst>
                                    <p:cond delay="0"/>
                                  </p:stCondLst>
                                  <p:childTnLst>
                                    <p:set>
                                      <p:cBhvr>
                                        <p:cTn id="255" dur="1" fill="hold">
                                          <p:stCondLst>
                                            <p:cond delay="0"/>
                                          </p:stCondLst>
                                        </p:cTn>
                                        <p:tgtEl>
                                          <p:spTgt spid="150"/>
                                        </p:tgtEl>
                                        <p:attrNameLst>
                                          <p:attrName>style.visibility</p:attrName>
                                        </p:attrNameLst>
                                      </p:cBhvr>
                                      <p:to>
                                        <p:strVal val="visible"/>
                                      </p:to>
                                    </p:set>
                                    <p:animEffect transition="in" filter="fade">
                                      <p:cBhvr>
                                        <p:cTn id="256" dur="500"/>
                                        <p:tgtEl>
                                          <p:spTgt spid="150"/>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51"/>
                                        </p:tgtEl>
                                        <p:attrNameLst>
                                          <p:attrName>style.visibility</p:attrName>
                                        </p:attrNameLst>
                                      </p:cBhvr>
                                      <p:to>
                                        <p:strVal val="visible"/>
                                      </p:to>
                                    </p:set>
                                    <p:animEffect transition="in" filter="fade">
                                      <p:cBhvr>
                                        <p:cTn id="259" dur="500"/>
                                        <p:tgtEl>
                                          <p:spTgt spid="15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52"/>
                                        </p:tgtEl>
                                        <p:attrNameLst>
                                          <p:attrName>style.visibility</p:attrName>
                                        </p:attrNameLst>
                                      </p:cBhvr>
                                      <p:to>
                                        <p:strVal val="visible"/>
                                      </p:to>
                                    </p:set>
                                    <p:animEffect transition="in" filter="fade">
                                      <p:cBhvr>
                                        <p:cTn id="262" dur="500"/>
                                        <p:tgtEl>
                                          <p:spTgt spid="152"/>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53"/>
                                        </p:tgtEl>
                                        <p:attrNameLst>
                                          <p:attrName>style.visibility</p:attrName>
                                        </p:attrNameLst>
                                      </p:cBhvr>
                                      <p:to>
                                        <p:strVal val="visible"/>
                                      </p:to>
                                    </p:set>
                                    <p:animEffect transition="in" filter="fade">
                                      <p:cBhvr>
                                        <p:cTn id="265" dur="500"/>
                                        <p:tgtEl>
                                          <p:spTgt spid="153"/>
                                        </p:tgtEl>
                                      </p:cBhvr>
                                    </p:animEffect>
                                  </p:childTnLst>
                                </p:cTn>
                              </p:par>
                              <p:par>
                                <p:cTn id="266" presetID="10" presetClass="entr" presetSubtype="0" fill="hold" nodeType="with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fade">
                                      <p:cBhvr>
                                        <p:cTn id="268" dur="500"/>
                                        <p:tgtEl>
                                          <p:spTgt spid="154"/>
                                        </p:tgtEl>
                                      </p:cBhvr>
                                    </p:animEffect>
                                  </p:childTnLst>
                                </p:cTn>
                              </p:par>
                              <p:par>
                                <p:cTn id="269" presetID="10" presetClass="entr" presetSubtype="0" fill="hold" nodeType="withEffect">
                                  <p:stCondLst>
                                    <p:cond delay="0"/>
                                  </p:stCondLst>
                                  <p:childTnLst>
                                    <p:set>
                                      <p:cBhvr>
                                        <p:cTn id="270" dur="1" fill="hold">
                                          <p:stCondLst>
                                            <p:cond delay="0"/>
                                          </p:stCondLst>
                                        </p:cTn>
                                        <p:tgtEl>
                                          <p:spTgt spid="155"/>
                                        </p:tgtEl>
                                        <p:attrNameLst>
                                          <p:attrName>style.visibility</p:attrName>
                                        </p:attrNameLst>
                                      </p:cBhvr>
                                      <p:to>
                                        <p:strVal val="visible"/>
                                      </p:to>
                                    </p:set>
                                    <p:animEffect transition="in" filter="fade">
                                      <p:cBhvr>
                                        <p:cTn id="271" dur="500"/>
                                        <p:tgtEl>
                                          <p:spTgt spid="155"/>
                                        </p:tgtEl>
                                      </p:cBhvr>
                                    </p:animEffect>
                                  </p:childTnLst>
                                </p:cTn>
                              </p:par>
                              <p:par>
                                <p:cTn id="272" presetID="10" presetClass="entr" presetSubtype="0" fill="hold" nodeType="withEffect">
                                  <p:stCondLst>
                                    <p:cond delay="0"/>
                                  </p:stCondLst>
                                  <p:childTnLst>
                                    <p:set>
                                      <p:cBhvr>
                                        <p:cTn id="273" dur="1" fill="hold">
                                          <p:stCondLst>
                                            <p:cond delay="0"/>
                                          </p:stCondLst>
                                        </p:cTn>
                                        <p:tgtEl>
                                          <p:spTgt spid="156"/>
                                        </p:tgtEl>
                                        <p:attrNameLst>
                                          <p:attrName>style.visibility</p:attrName>
                                        </p:attrNameLst>
                                      </p:cBhvr>
                                      <p:to>
                                        <p:strVal val="visible"/>
                                      </p:to>
                                    </p:set>
                                    <p:animEffect transition="in" filter="fade">
                                      <p:cBhvr>
                                        <p:cTn id="274" dur="500"/>
                                        <p:tgtEl>
                                          <p:spTgt spid="156"/>
                                        </p:tgtEl>
                                      </p:cBhvr>
                                    </p:animEffect>
                                  </p:childTnLst>
                                </p:cTn>
                              </p:par>
                              <p:par>
                                <p:cTn id="275" presetID="10" presetClass="entr" presetSubtype="0" fill="hold" nodeType="withEffect">
                                  <p:stCondLst>
                                    <p:cond delay="0"/>
                                  </p:stCondLst>
                                  <p:childTnLst>
                                    <p:set>
                                      <p:cBhvr>
                                        <p:cTn id="276" dur="1" fill="hold">
                                          <p:stCondLst>
                                            <p:cond delay="0"/>
                                          </p:stCondLst>
                                        </p:cTn>
                                        <p:tgtEl>
                                          <p:spTgt spid="157"/>
                                        </p:tgtEl>
                                        <p:attrNameLst>
                                          <p:attrName>style.visibility</p:attrName>
                                        </p:attrNameLst>
                                      </p:cBhvr>
                                      <p:to>
                                        <p:strVal val="visible"/>
                                      </p:to>
                                    </p:set>
                                    <p:animEffect transition="in" filter="fade">
                                      <p:cBhvr>
                                        <p:cTn id="277" dur="500"/>
                                        <p:tgtEl>
                                          <p:spTgt spid="157"/>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58"/>
                                        </p:tgtEl>
                                        <p:attrNameLst>
                                          <p:attrName>style.visibility</p:attrName>
                                        </p:attrNameLst>
                                      </p:cBhvr>
                                      <p:to>
                                        <p:strVal val="visible"/>
                                      </p:to>
                                    </p:set>
                                    <p:animEffect transition="in" filter="fade">
                                      <p:cBhvr>
                                        <p:cTn id="280" dur="500"/>
                                        <p:tgtEl>
                                          <p:spTgt spid="158"/>
                                        </p:tgtEl>
                                      </p:cBhvr>
                                    </p:animEffect>
                                  </p:childTnLst>
                                </p:cTn>
                              </p:par>
                              <p:par>
                                <p:cTn id="281" presetID="10" presetClass="entr" presetSubtype="0" fill="hold" nodeType="withEffect">
                                  <p:stCondLst>
                                    <p:cond delay="0"/>
                                  </p:stCondLst>
                                  <p:childTnLst>
                                    <p:set>
                                      <p:cBhvr>
                                        <p:cTn id="282" dur="1" fill="hold">
                                          <p:stCondLst>
                                            <p:cond delay="0"/>
                                          </p:stCondLst>
                                        </p:cTn>
                                        <p:tgtEl>
                                          <p:spTgt spid="159"/>
                                        </p:tgtEl>
                                        <p:attrNameLst>
                                          <p:attrName>style.visibility</p:attrName>
                                        </p:attrNameLst>
                                      </p:cBhvr>
                                      <p:to>
                                        <p:strVal val="visible"/>
                                      </p:to>
                                    </p:set>
                                    <p:animEffect transition="in" filter="fade">
                                      <p:cBhvr>
                                        <p:cTn id="283" dur="500"/>
                                        <p:tgtEl>
                                          <p:spTgt spid="159"/>
                                        </p:tgtEl>
                                      </p:cBhvr>
                                    </p:animEffect>
                                  </p:childTnLst>
                                </p:cTn>
                              </p:par>
                              <p:par>
                                <p:cTn id="284" presetID="10" presetClass="entr" presetSubtype="0" fill="hold" nodeType="withEffect">
                                  <p:stCondLst>
                                    <p:cond delay="0"/>
                                  </p:stCondLst>
                                  <p:childTnLst>
                                    <p:set>
                                      <p:cBhvr>
                                        <p:cTn id="285" dur="1" fill="hold">
                                          <p:stCondLst>
                                            <p:cond delay="0"/>
                                          </p:stCondLst>
                                        </p:cTn>
                                        <p:tgtEl>
                                          <p:spTgt spid="160"/>
                                        </p:tgtEl>
                                        <p:attrNameLst>
                                          <p:attrName>style.visibility</p:attrName>
                                        </p:attrNameLst>
                                      </p:cBhvr>
                                      <p:to>
                                        <p:strVal val="visible"/>
                                      </p:to>
                                    </p:set>
                                    <p:animEffect transition="in" filter="fade">
                                      <p:cBhvr>
                                        <p:cTn id="286" dur="500"/>
                                        <p:tgtEl>
                                          <p:spTgt spid="160"/>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61"/>
                                        </p:tgtEl>
                                        <p:attrNameLst>
                                          <p:attrName>style.visibility</p:attrName>
                                        </p:attrNameLst>
                                      </p:cBhvr>
                                      <p:to>
                                        <p:strVal val="visible"/>
                                      </p:to>
                                    </p:set>
                                    <p:animEffect transition="in" filter="fade">
                                      <p:cBhvr>
                                        <p:cTn id="289" dur="500"/>
                                        <p:tgtEl>
                                          <p:spTgt spid="161"/>
                                        </p:tgtEl>
                                      </p:cBhvr>
                                    </p:animEffect>
                                  </p:childTnLst>
                                </p:cTn>
                              </p:par>
                              <p:par>
                                <p:cTn id="290" presetID="10" presetClass="entr" presetSubtype="0" fill="hold" nodeType="withEffect">
                                  <p:stCondLst>
                                    <p:cond delay="0"/>
                                  </p:stCondLst>
                                  <p:childTnLst>
                                    <p:set>
                                      <p:cBhvr>
                                        <p:cTn id="291" dur="1" fill="hold">
                                          <p:stCondLst>
                                            <p:cond delay="0"/>
                                          </p:stCondLst>
                                        </p:cTn>
                                        <p:tgtEl>
                                          <p:spTgt spid="162"/>
                                        </p:tgtEl>
                                        <p:attrNameLst>
                                          <p:attrName>style.visibility</p:attrName>
                                        </p:attrNameLst>
                                      </p:cBhvr>
                                      <p:to>
                                        <p:strVal val="visible"/>
                                      </p:to>
                                    </p:set>
                                    <p:animEffect transition="in" filter="fade">
                                      <p:cBhvr>
                                        <p:cTn id="292" dur="500"/>
                                        <p:tgtEl>
                                          <p:spTgt spid="162"/>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63"/>
                                        </p:tgtEl>
                                        <p:attrNameLst>
                                          <p:attrName>style.visibility</p:attrName>
                                        </p:attrNameLst>
                                      </p:cBhvr>
                                      <p:to>
                                        <p:strVal val="visible"/>
                                      </p:to>
                                    </p:set>
                                    <p:animEffect transition="in" filter="fade">
                                      <p:cBhvr>
                                        <p:cTn id="295" dur="500"/>
                                        <p:tgtEl>
                                          <p:spTgt spid="163"/>
                                        </p:tgtEl>
                                      </p:cBhvr>
                                    </p:animEffect>
                                  </p:childTnLst>
                                </p:cTn>
                              </p:par>
                              <p:par>
                                <p:cTn id="296" presetID="10" presetClass="entr" presetSubtype="0" fill="hold" nodeType="withEffect">
                                  <p:stCondLst>
                                    <p:cond delay="0"/>
                                  </p:stCondLst>
                                  <p:childTnLst>
                                    <p:set>
                                      <p:cBhvr>
                                        <p:cTn id="297" dur="1" fill="hold">
                                          <p:stCondLst>
                                            <p:cond delay="0"/>
                                          </p:stCondLst>
                                        </p:cTn>
                                        <p:tgtEl>
                                          <p:spTgt spid="164"/>
                                        </p:tgtEl>
                                        <p:attrNameLst>
                                          <p:attrName>style.visibility</p:attrName>
                                        </p:attrNameLst>
                                      </p:cBhvr>
                                      <p:to>
                                        <p:strVal val="visible"/>
                                      </p:to>
                                    </p:set>
                                    <p:animEffect transition="in" filter="fade">
                                      <p:cBhvr>
                                        <p:cTn id="298" dur="500"/>
                                        <p:tgtEl>
                                          <p:spTgt spid="16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65"/>
                                        </p:tgtEl>
                                        <p:attrNameLst>
                                          <p:attrName>style.visibility</p:attrName>
                                        </p:attrNameLst>
                                      </p:cBhvr>
                                      <p:to>
                                        <p:strVal val="visible"/>
                                      </p:to>
                                    </p:set>
                                    <p:animEffect transition="in" filter="fade">
                                      <p:cBhvr>
                                        <p:cTn id="301" dur="500"/>
                                        <p:tgtEl>
                                          <p:spTgt spid="16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66"/>
                                        </p:tgtEl>
                                        <p:attrNameLst>
                                          <p:attrName>style.visibility</p:attrName>
                                        </p:attrNameLst>
                                      </p:cBhvr>
                                      <p:to>
                                        <p:strVal val="visible"/>
                                      </p:to>
                                    </p:set>
                                    <p:animEffect transition="in" filter="fade">
                                      <p:cBhvr>
                                        <p:cTn id="304" dur="500"/>
                                        <p:tgtEl>
                                          <p:spTgt spid="166"/>
                                        </p:tgtEl>
                                      </p:cBhvr>
                                    </p:animEffect>
                                  </p:childTnLst>
                                </p:cTn>
                              </p:par>
                              <p:par>
                                <p:cTn id="305" presetID="10" presetClass="entr" presetSubtype="0" fill="hold" nodeType="withEffect">
                                  <p:stCondLst>
                                    <p:cond delay="0"/>
                                  </p:stCondLst>
                                  <p:childTnLst>
                                    <p:set>
                                      <p:cBhvr>
                                        <p:cTn id="306" dur="1" fill="hold">
                                          <p:stCondLst>
                                            <p:cond delay="0"/>
                                          </p:stCondLst>
                                        </p:cTn>
                                        <p:tgtEl>
                                          <p:spTgt spid="186"/>
                                        </p:tgtEl>
                                        <p:attrNameLst>
                                          <p:attrName>style.visibility</p:attrName>
                                        </p:attrNameLst>
                                      </p:cBhvr>
                                      <p:to>
                                        <p:strVal val="visible"/>
                                      </p:to>
                                    </p:set>
                                    <p:animEffect transition="in" filter="fade">
                                      <p:cBhvr>
                                        <p:cTn id="307" dur="500"/>
                                        <p:tgtEl>
                                          <p:spTgt spid="186"/>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187"/>
                                        </p:tgtEl>
                                        <p:attrNameLst>
                                          <p:attrName>style.visibility</p:attrName>
                                        </p:attrNameLst>
                                      </p:cBhvr>
                                      <p:to>
                                        <p:strVal val="visible"/>
                                      </p:to>
                                    </p:set>
                                    <p:animEffect transition="in" filter="fade">
                                      <p:cBhvr>
                                        <p:cTn id="310" dur="500"/>
                                        <p:tgtEl>
                                          <p:spTgt spid="187"/>
                                        </p:tgtEl>
                                      </p:cBhvr>
                                    </p:animEffect>
                                  </p:childTnLst>
                                </p:cTn>
                              </p:par>
                              <p:par>
                                <p:cTn id="311" presetID="10" presetClass="entr" presetSubtype="0" fill="hold" nodeType="withEffect">
                                  <p:stCondLst>
                                    <p:cond delay="0"/>
                                  </p:stCondLst>
                                  <p:childTnLst>
                                    <p:set>
                                      <p:cBhvr>
                                        <p:cTn id="312" dur="1" fill="hold">
                                          <p:stCondLst>
                                            <p:cond delay="0"/>
                                          </p:stCondLst>
                                        </p:cTn>
                                        <p:tgtEl>
                                          <p:spTgt spid="188"/>
                                        </p:tgtEl>
                                        <p:attrNameLst>
                                          <p:attrName>style.visibility</p:attrName>
                                        </p:attrNameLst>
                                      </p:cBhvr>
                                      <p:to>
                                        <p:strVal val="visible"/>
                                      </p:to>
                                    </p:set>
                                    <p:animEffect transition="in" filter="fade">
                                      <p:cBhvr>
                                        <p:cTn id="313" dur="500"/>
                                        <p:tgtEl>
                                          <p:spTgt spid="188"/>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189"/>
                                        </p:tgtEl>
                                        <p:attrNameLst>
                                          <p:attrName>style.visibility</p:attrName>
                                        </p:attrNameLst>
                                      </p:cBhvr>
                                      <p:to>
                                        <p:strVal val="visible"/>
                                      </p:to>
                                    </p:set>
                                    <p:animEffect transition="in" filter="fade">
                                      <p:cBhvr>
                                        <p:cTn id="316" dur="500"/>
                                        <p:tgtEl>
                                          <p:spTgt spid="189"/>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193"/>
                                        </p:tgtEl>
                                        <p:attrNameLst>
                                          <p:attrName>style.visibility</p:attrName>
                                        </p:attrNameLst>
                                      </p:cBhvr>
                                      <p:to>
                                        <p:strVal val="visible"/>
                                      </p:to>
                                    </p:set>
                                    <p:animEffect transition="in" filter="fade">
                                      <p:cBhvr>
                                        <p:cTn id="319" dur="500"/>
                                        <p:tgtEl>
                                          <p:spTgt spid="193"/>
                                        </p:tgtEl>
                                      </p:cBhvr>
                                    </p:animEffect>
                                  </p:childTnLst>
                                </p:cTn>
                              </p:par>
                              <p:par>
                                <p:cTn id="320" presetID="10" presetClass="entr" presetSubtype="0" fill="hold" nodeType="withEffect">
                                  <p:stCondLst>
                                    <p:cond delay="0"/>
                                  </p:stCondLst>
                                  <p:childTnLst>
                                    <p:set>
                                      <p:cBhvr>
                                        <p:cTn id="321" dur="1" fill="hold">
                                          <p:stCondLst>
                                            <p:cond delay="0"/>
                                          </p:stCondLst>
                                        </p:cTn>
                                        <p:tgtEl>
                                          <p:spTgt spid="194"/>
                                        </p:tgtEl>
                                        <p:attrNameLst>
                                          <p:attrName>style.visibility</p:attrName>
                                        </p:attrNameLst>
                                      </p:cBhvr>
                                      <p:to>
                                        <p:strVal val="visible"/>
                                      </p:to>
                                    </p:set>
                                    <p:animEffect transition="in" filter="fade">
                                      <p:cBhvr>
                                        <p:cTn id="322" dur="500"/>
                                        <p:tgtEl>
                                          <p:spTgt spid="194"/>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195"/>
                                        </p:tgtEl>
                                        <p:attrNameLst>
                                          <p:attrName>style.visibility</p:attrName>
                                        </p:attrNameLst>
                                      </p:cBhvr>
                                      <p:to>
                                        <p:strVal val="visible"/>
                                      </p:to>
                                    </p:set>
                                    <p:animEffect transition="in" filter="fade">
                                      <p:cBhvr>
                                        <p:cTn id="325" dur="500"/>
                                        <p:tgtEl>
                                          <p:spTgt spid="195"/>
                                        </p:tgtEl>
                                      </p:cBhvr>
                                    </p:animEffect>
                                  </p:childTnLst>
                                </p:cTn>
                              </p:par>
                              <p:par>
                                <p:cTn id="326" presetID="10" presetClass="entr" presetSubtype="0" fill="hold" nodeType="withEffect">
                                  <p:stCondLst>
                                    <p:cond delay="0"/>
                                  </p:stCondLst>
                                  <p:childTnLst>
                                    <p:set>
                                      <p:cBhvr>
                                        <p:cTn id="327" dur="1" fill="hold">
                                          <p:stCondLst>
                                            <p:cond delay="0"/>
                                          </p:stCondLst>
                                        </p:cTn>
                                        <p:tgtEl>
                                          <p:spTgt spid="196"/>
                                        </p:tgtEl>
                                        <p:attrNameLst>
                                          <p:attrName>style.visibility</p:attrName>
                                        </p:attrNameLst>
                                      </p:cBhvr>
                                      <p:to>
                                        <p:strVal val="visible"/>
                                      </p:to>
                                    </p:set>
                                    <p:animEffect transition="in" filter="fade">
                                      <p:cBhvr>
                                        <p:cTn id="328" dur="500"/>
                                        <p:tgtEl>
                                          <p:spTgt spid="196"/>
                                        </p:tgtEl>
                                      </p:cBhvr>
                                    </p:animEffect>
                                  </p:childTnLst>
                                </p:cTn>
                              </p:par>
                              <p:par>
                                <p:cTn id="329" presetID="10" presetClass="entr" presetSubtype="0" fill="hold" nodeType="withEffect">
                                  <p:stCondLst>
                                    <p:cond delay="0"/>
                                  </p:stCondLst>
                                  <p:childTnLst>
                                    <p:set>
                                      <p:cBhvr>
                                        <p:cTn id="330" dur="1" fill="hold">
                                          <p:stCondLst>
                                            <p:cond delay="0"/>
                                          </p:stCondLst>
                                        </p:cTn>
                                        <p:tgtEl>
                                          <p:spTgt spid="197"/>
                                        </p:tgtEl>
                                        <p:attrNameLst>
                                          <p:attrName>style.visibility</p:attrName>
                                        </p:attrNameLst>
                                      </p:cBhvr>
                                      <p:to>
                                        <p:strVal val="visible"/>
                                      </p:to>
                                    </p:set>
                                    <p:animEffect transition="in" filter="fade">
                                      <p:cBhvr>
                                        <p:cTn id="331" dur="500"/>
                                        <p:tgtEl>
                                          <p:spTgt spid="197"/>
                                        </p:tgtEl>
                                      </p:cBhvr>
                                    </p:animEffect>
                                  </p:childTnLst>
                                </p:cTn>
                              </p:par>
                              <p:par>
                                <p:cTn id="332" presetID="10" presetClass="entr" presetSubtype="0" fill="hold" nodeType="withEffect">
                                  <p:stCondLst>
                                    <p:cond delay="0"/>
                                  </p:stCondLst>
                                  <p:childTnLst>
                                    <p:set>
                                      <p:cBhvr>
                                        <p:cTn id="333" dur="1" fill="hold">
                                          <p:stCondLst>
                                            <p:cond delay="0"/>
                                          </p:stCondLst>
                                        </p:cTn>
                                        <p:tgtEl>
                                          <p:spTgt spid="198"/>
                                        </p:tgtEl>
                                        <p:attrNameLst>
                                          <p:attrName>style.visibility</p:attrName>
                                        </p:attrNameLst>
                                      </p:cBhvr>
                                      <p:to>
                                        <p:strVal val="visible"/>
                                      </p:to>
                                    </p:set>
                                    <p:animEffect transition="in" filter="fade">
                                      <p:cBhvr>
                                        <p:cTn id="334" dur="500"/>
                                        <p:tgtEl>
                                          <p:spTgt spid="198"/>
                                        </p:tgtEl>
                                      </p:cBhvr>
                                    </p:animEffect>
                                  </p:childTnLst>
                                </p:cTn>
                              </p:par>
                              <p:par>
                                <p:cTn id="335" presetID="10" presetClass="entr" presetSubtype="0" fill="hold" nodeType="withEffect">
                                  <p:stCondLst>
                                    <p:cond delay="0"/>
                                  </p:stCondLst>
                                  <p:childTnLst>
                                    <p:set>
                                      <p:cBhvr>
                                        <p:cTn id="336" dur="1" fill="hold">
                                          <p:stCondLst>
                                            <p:cond delay="0"/>
                                          </p:stCondLst>
                                        </p:cTn>
                                        <p:tgtEl>
                                          <p:spTgt spid="199"/>
                                        </p:tgtEl>
                                        <p:attrNameLst>
                                          <p:attrName>style.visibility</p:attrName>
                                        </p:attrNameLst>
                                      </p:cBhvr>
                                      <p:to>
                                        <p:strVal val="visible"/>
                                      </p:to>
                                    </p:set>
                                    <p:animEffect transition="in" filter="fade">
                                      <p:cBhvr>
                                        <p:cTn id="337" dur="500"/>
                                        <p:tgtEl>
                                          <p:spTgt spid="199"/>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200"/>
                                        </p:tgtEl>
                                        <p:attrNameLst>
                                          <p:attrName>style.visibility</p:attrName>
                                        </p:attrNameLst>
                                      </p:cBhvr>
                                      <p:to>
                                        <p:strVal val="visible"/>
                                      </p:to>
                                    </p:set>
                                    <p:animEffect transition="in" filter="fade">
                                      <p:cBhvr>
                                        <p:cTn id="340" dur="500"/>
                                        <p:tgtEl>
                                          <p:spTgt spid="200"/>
                                        </p:tgtEl>
                                      </p:cBhvr>
                                    </p:animEffect>
                                  </p:childTnLst>
                                </p:cTn>
                              </p:par>
                              <p:par>
                                <p:cTn id="341" presetID="10" presetClass="entr" presetSubtype="0" fill="hold" nodeType="withEffect">
                                  <p:stCondLst>
                                    <p:cond delay="0"/>
                                  </p:stCondLst>
                                  <p:childTnLst>
                                    <p:set>
                                      <p:cBhvr>
                                        <p:cTn id="342" dur="1" fill="hold">
                                          <p:stCondLst>
                                            <p:cond delay="0"/>
                                          </p:stCondLst>
                                        </p:cTn>
                                        <p:tgtEl>
                                          <p:spTgt spid="201"/>
                                        </p:tgtEl>
                                        <p:attrNameLst>
                                          <p:attrName>style.visibility</p:attrName>
                                        </p:attrNameLst>
                                      </p:cBhvr>
                                      <p:to>
                                        <p:strVal val="visible"/>
                                      </p:to>
                                    </p:set>
                                    <p:animEffect transition="in" filter="fade">
                                      <p:cBhvr>
                                        <p:cTn id="343" dur="500"/>
                                        <p:tgtEl>
                                          <p:spTgt spid="201"/>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202"/>
                                        </p:tgtEl>
                                        <p:attrNameLst>
                                          <p:attrName>style.visibility</p:attrName>
                                        </p:attrNameLst>
                                      </p:cBhvr>
                                      <p:to>
                                        <p:strVal val="visible"/>
                                      </p:to>
                                    </p:set>
                                    <p:animEffect transition="in" filter="fade">
                                      <p:cBhvr>
                                        <p:cTn id="346"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53" grpId="0"/>
      <p:bldP spid="54" grpId="0"/>
      <p:bldP spid="55" grpId="0"/>
      <p:bldP spid="56" grpId="0"/>
      <p:bldP spid="57" grpId="0"/>
      <p:bldP spid="61" grpId="0"/>
      <p:bldP spid="62" grpId="0"/>
      <p:bldP spid="63" grpId="0"/>
      <p:bldP spid="64" grpId="0"/>
      <p:bldP spid="65" grpId="0"/>
      <p:bldP spid="66" grpId="0"/>
      <p:bldP spid="69" grpId="0"/>
      <p:bldP spid="71" grpId="0"/>
      <p:bldP spid="74" grpId="0"/>
      <p:bldP spid="96" grpId="0"/>
      <p:bldP spid="97" grpId="0"/>
      <p:bldP spid="100" grpId="0"/>
      <p:bldP spid="101" grpId="0"/>
      <p:bldP spid="102" grpId="0"/>
      <p:bldP spid="103" grpId="0"/>
      <p:bldP spid="105" grpId="0"/>
      <p:bldP spid="106" grpId="0"/>
      <p:bldP spid="111" grpId="0"/>
      <p:bldP spid="115" grpId="0"/>
      <p:bldP spid="118" grpId="0"/>
      <p:bldP spid="120" grpId="0"/>
      <p:bldP spid="122" grpId="0"/>
      <p:bldP spid="124" grpId="0"/>
      <p:bldP spid="125" grpId="0"/>
      <p:bldP spid="128" grpId="0"/>
      <p:bldP spid="129" grpId="0"/>
      <p:bldP spid="130" grpId="0"/>
      <p:bldP spid="132" grpId="0"/>
      <p:bldP spid="133" grpId="0"/>
      <p:bldP spid="134" grpId="0"/>
      <p:bldP spid="135" grpId="0"/>
      <p:bldP spid="136" grpId="0"/>
      <p:bldP spid="137" grpId="0"/>
      <p:bldP spid="138" grpId="0"/>
      <p:bldP spid="143" grpId="0"/>
      <p:bldP spid="145" grpId="0"/>
      <p:bldP spid="146" grpId="0"/>
      <p:bldP spid="147" grpId="0"/>
      <p:bldP spid="148" grpId="0"/>
      <p:bldP spid="151" grpId="0"/>
      <p:bldP spid="152" grpId="0"/>
      <p:bldP spid="153" grpId="0"/>
      <p:bldP spid="158" grpId="0"/>
      <p:bldP spid="161" grpId="0"/>
      <p:bldP spid="163" grpId="0"/>
      <p:bldP spid="165" grpId="0"/>
      <p:bldP spid="166" grpId="0"/>
      <p:bldP spid="187" grpId="0"/>
      <p:bldP spid="189" grpId="0"/>
      <p:bldP spid="193" grpId="0" animBg="1"/>
      <p:bldP spid="195" grpId="0"/>
      <p:bldP spid="200" grpId="0"/>
      <p:bldP spid="20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AEC64B2-114E-4E7C-BDE7-E713AC5DC682}"/>
              </a:ext>
            </a:extLst>
          </p:cNvPr>
          <p:cNvSpPr>
            <a:spLocks noGrp="1"/>
          </p:cNvSpPr>
          <p:nvPr>
            <p:ph type="title"/>
          </p:nvPr>
        </p:nvSpPr>
        <p:spPr>
          <a:xfrm>
            <a:off x="588263" y="5436128"/>
            <a:ext cx="11018520" cy="553998"/>
          </a:xfrm>
        </p:spPr>
        <p:txBody>
          <a:bodyPr>
            <a:normAutofit fontScale="90000"/>
          </a:bodyPr>
          <a:lstStyle/>
          <a:p>
            <a:r>
              <a:rPr lang="en-US" dirty="0"/>
              <a:t>Maturity Model for modernizing .NET applications</a:t>
            </a:r>
            <a:endParaRPr lang="en-CA" dirty="0"/>
          </a:p>
        </p:txBody>
      </p:sp>
      <p:pic>
        <p:nvPicPr>
          <p:cNvPr id="6" name="Espace réservé pour une image  5">
            <a:extLst>
              <a:ext uri="{FF2B5EF4-FFF2-40B4-BE49-F238E27FC236}">
                <a16:creationId xmlns:a16="http://schemas.microsoft.com/office/drawing/2014/main" id="{CEA3389E-6F08-45BE-90DF-B693B25207CB}"/>
              </a:ext>
            </a:extLst>
          </p:cNvPr>
          <p:cNvPicPr>
            <a:picLocks noGrp="1" noChangeAspect="1"/>
          </p:cNvPicPr>
          <p:nvPr>
            <p:ph type="pic" sz="quarter" idx="11"/>
          </p:nvPr>
        </p:nvPicPr>
        <p:blipFill>
          <a:blip r:embed="rId3"/>
          <a:srcRect t="16667" b="16667"/>
          <a:stretch>
            <a:fillRect/>
          </a:stretch>
        </p:blipFill>
        <p:spPr/>
      </p:pic>
    </p:spTree>
    <p:extLst>
      <p:ext uri="{BB962C8B-B14F-4D97-AF65-F5344CB8AC3E}">
        <p14:creationId xmlns:p14="http://schemas.microsoft.com/office/powerpoint/2010/main" val="7684877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F67C5-D392-42F9-A38B-27C266267721}"/>
              </a:ext>
            </a:extLst>
          </p:cNvPr>
          <p:cNvSpPr>
            <a:spLocks noGrp="1"/>
          </p:cNvSpPr>
          <p:nvPr>
            <p:ph type="ctrTitle"/>
          </p:nvPr>
        </p:nvSpPr>
        <p:spPr/>
        <p:txBody>
          <a:bodyPr>
            <a:normAutofit fontScale="90000"/>
          </a:bodyPr>
          <a:lstStyle/>
          <a:p>
            <a:r>
              <a:rPr lang="en-US" dirty="0"/>
              <a:t>Guide to migrate your .NET app to Azure</a:t>
            </a:r>
          </a:p>
        </p:txBody>
      </p:sp>
      <p:sp>
        <p:nvSpPr>
          <p:cNvPr id="5" name="Subtitle 4">
            <a:extLst>
              <a:ext uri="{FF2B5EF4-FFF2-40B4-BE49-F238E27FC236}">
                <a16:creationId xmlns:a16="http://schemas.microsoft.com/office/drawing/2014/main" id="{BF3F4CDF-FBAA-4801-92AF-7701B9D7D404}"/>
              </a:ext>
            </a:extLst>
          </p:cNvPr>
          <p:cNvSpPr>
            <a:spLocks noGrp="1"/>
          </p:cNvSpPr>
          <p:nvPr>
            <p:ph type="subTitle" idx="1"/>
          </p:nvPr>
        </p:nvSpPr>
        <p:spPr/>
        <p:txBody>
          <a:bodyPr/>
          <a:lstStyle/>
          <a:p>
            <a:r>
              <a:rPr lang="en-US" dirty="0"/>
              <a:t>Hamida REBAÏ</a:t>
            </a:r>
          </a:p>
        </p:txBody>
      </p:sp>
    </p:spTree>
    <p:extLst>
      <p:ext uri="{BB962C8B-B14F-4D97-AF65-F5344CB8AC3E}">
        <p14:creationId xmlns:p14="http://schemas.microsoft.com/office/powerpoint/2010/main" val="3892989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e 31">
            <a:extLst>
              <a:ext uri="{FF2B5EF4-FFF2-40B4-BE49-F238E27FC236}">
                <a16:creationId xmlns:a16="http://schemas.microsoft.com/office/drawing/2014/main" id="{CBC582BE-4599-46E5-B786-B6D8FC6CA88D}"/>
              </a:ext>
            </a:extLst>
          </p:cNvPr>
          <p:cNvGrpSpPr/>
          <p:nvPr/>
        </p:nvGrpSpPr>
        <p:grpSpPr>
          <a:xfrm>
            <a:off x="2294086" y="1601003"/>
            <a:ext cx="3063864" cy="4323180"/>
            <a:chOff x="548640" y="1841863"/>
            <a:chExt cx="3063864" cy="4323180"/>
          </a:xfrm>
        </p:grpSpPr>
        <p:sp>
          <p:nvSpPr>
            <p:cNvPr id="2" name="Rectangle : coins arrondis 1">
              <a:extLst>
                <a:ext uri="{FF2B5EF4-FFF2-40B4-BE49-F238E27FC236}">
                  <a16:creationId xmlns:a16="http://schemas.microsoft.com/office/drawing/2014/main" id="{9F48B701-6738-41DD-BD2C-1356C3B332A8}"/>
                </a:ext>
              </a:extLst>
            </p:cNvPr>
            <p:cNvSpPr/>
            <p:nvPr/>
          </p:nvSpPr>
          <p:spPr bwMode="auto">
            <a:xfrm>
              <a:off x="548640" y="1841863"/>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28" name="Rectangle 27">
              <a:extLst>
                <a:ext uri="{FF2B5EF4-FFF2-40B4-BE49-F238E27FC236}">
                  <a16:creationId xmlns:a16="http://schemas.microsoft.com/office/drawing/2014/main" id="{90960366-598E-4446-9D6F-3EE39BAE78C9}"/>
                </a:ext>
              </a:extLst>
            </p:cNvPr>
            <p:cNvSpPr/>
            <p:nvPr/>
          </p:nvSpPr>
          <p:spPr>
            <a:xfrm>
              <a:off x="859551" y="2068238"/>
              <a:ext cx="2506421"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Traditional Apps</a:t>
              </a:r>
              <a:r>
                <a:rPr lang="en-US" sz="1800" dirty="0">
                  <a:solidFill>
                    <a:prstClr val="black"/>
                  </a:solidFill>
                  <a:latin typeface="Segoe UI Light" panose="020B0502040204020203" pitchFamily="34" charset="0"/>
                  <a:cs typeface="Segoe UI Light" panose="020B0502040204020203" pitchFamily="34" charset="0"/>
                </a:rPr>
                <a: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application</a:t>
              </a:r>
            </a:p>
          </p:txBody>
        </p:sp>
        <p:pic>
          <p:nvPicPr>
            <p:cNvPr id="7" name="Image 6">
              <a:extLst>
                <a:ext uri="{FF2B5EF4-FFF2-40B4-BE49-F238E27FC236}">
                  <a16:creationId xmlns:a16="http://schemas.microsoft.com/office/drawing/2014/main" id="{AC98FBE4-F031-4BB0-951A-D629B8F30280}"/>
                </a:ext>
              </a:extLst>
            </p:cNvPr>
            <p:cNvPicPr>
              <a:picLocks noChangeAspect="1"/>
            </p:cNvPicPr>
            <p:nvPr/>
          </p:nvPicPr>
          <p:blipFill>
            <a:blip r:embed="rId3"/>
            <a:stretch>
              <a:fillRect/>
            </a:stretch>
          </p:blipFill>
          <p:spPr>
            <a:xfrm>
              <a:off x="1689074" y="2690827"/>
              <a:ext cx="662696" cy="662696"/>
            </a:xfrm>
            <a:prstGeom prst="rect">
              <a:avLst/>
            </a:prstGeom>
          </p:spPr>
        </p:pic>
        <p:sp>
          <p:nvSpPr>
            <p:cNvPr id="33" name="Rectangle 32">
              <a:extLst>
                <a:ext uri="{FF2B5EF4-FFF2-40B4-BE49-F238E27FC236}">
                  <a16:creationId xmlns:a16="http://schemas.microsoft.com/office/drawing/2014/main" id="{D3C2FBCA-B473-463E-9A86-337E67D01B49}"/>
                </a:ext>
              </a:extLst>
            </p:cNvPr>
            <p:cNvSpPr/>
            <p:nvPr/>
          </p:nvSpPr>
          <p:spPr>
            <a:xfrm>
              <a:off x="1392461" y="3516794"/>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pic>
          <p:nvPicPr>
            <p:cNvPr id="34" name="Picture 8" descr="Image result for .NET">
              <a:extLst>
                <a:ext uri="{FF2B5EF4-FFF2-40B4-BE49-F238E27FC236}">
                  <a16:creationId xmlns:a16="http://schemas.microsoft.com/office/drawing/2014/main" id="{B25FD338-BA3A-458E-879F-F4B835441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772" y="3907911"/>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Windows Server logo">
              <a:extLst>
                <a:ext uri="{FF2B5EF4-FFF2-40B4-BE49-F238E27FC236}">
                  <a16:creationId xmlns:a16="http://schemas.microsoft.com/office/drawing/2014/main" id="{3C397988-FD3B-4AAB-934A-3FB9405428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22966" y="3853951"/>
              <a:ext cx="761033" cy="641842"/>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BCEDBC4D-D312-4921-9727-C7918206806F}"/>
                </a:ext>
              </a:extLst>
            </p:cNvPr>
            <p:cNvPicPr>
              <a:picLocks noChangeAspect="1"/>
            </p:cNvPicPr>
            <p:nvPr/>
          </p:nvPicPr>
          <p:blipFill>
            <a:blip r:embed="rId6"/>
            <a:stretch>
              <a:fillRect/>
            </a:stretch>
          </p:blipFill>
          <p:spPr>
            <a:xfrm>
              <a:off x="2579121" y="3838866"/>
              <a:ext cx="896414" cy="733725"/>
            </a:xfrm>
            <a:prstGeom prst="rect">
              <a:avLst/>
            </a:prstGeom>
          </p:spPr>
        </p:pic>
        <p:sp>
          <p:nvSpPr>
            <p:cNvPr id="39" name="Rectangle 38">
              <a:extLst>
                <a:ext uri="{FF2B5EF4-FFF2-40B4-BE49-F238E27FC236}">
                  <a16:creationId xmlns:a16="http://schemas.microsoft.com/office/drawing/2014/main" id="{09C34375-F958-4C3D-8B24-D609B9A30BFF}"/>
                </a:ext>
              </a:extLst>
            </p:cNvPr>
            <p:cNvSpPr/>
            <p:nvPr/>
          </p:nvSpPr>
          <p:spPr bwMode="auto">
            <a:xfrm>
              <a:off x="1030539" y="555029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41" name="Rectangle 40">
              <a:extLst>
                <a:ext uri="{FF2B5EF4-FFF2-40B4-BE49-F238E27FC236}">
                  <a16:creationId xmlns:a16="http://schemas.microsoft.com/office/drawing/2014/main" id="{4AA68954-A5A2-4A43-A52F-EE12CC95B858}"/>
                </a:ext>
              </a:extLst>
            </p:cNvPr>
            <p:cNvSpPr/>
            <p:nvPr/>
          </p:nvSpPr>
          <p:spPr>
            <a:xfrm>
              <a:off x="2507912" y="4095147"/>
              <a:ext cx="878588" cy="430887"/>
            </a:xfrm>
            <a:prstGeom prst="rect">
              <a:avLst/>
            </a:prstGeom>
          </p:spPr>
          <p:txBody>
            <a:bodyPr wrap="square">
              <a:spAutoFit/>
            </a:bodyPr>
            <a:lstStyle/>
            <a:p>
              <a:pPr algn="ctr" defTabSz="932418">
                <a:defRPr/>
              </a:pPr>
              <a:r>
                <a:rPr lang="en-US" sz="1100" b="1" dirty="0">
                  <a:solidFill>
                    <a:prstClr val="white"/>
                  </a:solidFill>
                  <a:latin typeface="Segoe UI" panose="020B0502040204020203" pitchFamily="34" charset="0"/>
                  <a:cs typeface="Segoe UI" panose="020B0502040204020203" pitchFamily="34" charset="0"/>
                </a:rPr>
                <a:t>Relational Database</a:t>
              </a:r>
            </a:p>
          </p:txBody>
        </p:sp>
        <p:pic>
          <p:nvPicPr>
            <p:cNvPr id="18" name="Image 17">
              <a:extLst>
                <a:ext uri="{FF2B5EF4-FFF2-40B4-BE49-F238E27FC236}">
                  <a16:creationId xmlns:a16="http://schemas.microsoft.com/office/drawing/2014/main" id="{C3A20856-B337-43FE-9693-30B0C202E814}"/>
                </a:ext>
              </a:extLst>
            </p:cNvPr>
            <p:cNvPicPr>
              <a:picLocks noChangeAspect="1"/>
            </p:cNvPicPr>
            <p:nvPr/>
          </p:nvPicPr>
          <p:blipFill>
            <a:blip r:embed="rId7"/>
            <a:stretch>
              <a:fillRect/>
            </a:stretch>
          </p:blipFill>
          <p:spPr>
            <a:xfrm>
              <a:off x="1742330" y="4770053"/>
              <a:ext cx="733725" cy="733725"/>
            </a:xfrm>
            <a:prstGeom prst="rect">
              <a:avLst/>
            </a:prstGeom>
          </p:spPr>
        </p:pic>
        <p:cxnSp>
          <p:nvCxnSpPr>
            <p:cNvPr id="20" name="Connecteur droit avec flèche 19">
              <a:extLst>
                <a:ext uri="{FF2B5EF4-FFF2-40B4-BE49-F238E27FC236}">
                  <a16:creationId xmlns:a16="http://schemas.microsoft.com/office/drawing/2014/main" id="{F2803459-8B51-4070-BEA4-49BC8730C5FA}"/>
                </a:ext>
              </a:extLst>
            </p:cNvPr>
            <p:cNvCxnSpPr>
              <a:cxnSpLocks/>
              <a:stCxn id="18" idx="3"/>
            </p:cNvCxnSpPr>
            <p:nvPr/>
          </p:nvCxnSpPr>
          <p:spPr>
            <a:xfrm flipV="1">
              <a:off x="2476055" y="4665619"/>
              <a:ext cx="459965" cy="4712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49E69408-4DE5-4E5E-BCF9-CC8160E00EE8}"/>
                </a:ext>
              </a:extLst>
            </p:cNvPr>
            <p:cNvCxnSpPr>
              <a:cxnSpLocks/>
              <a:stCxn id="18" idx="1"/>
            </p:cNvCxnSpPr>
            <p:nvPr/>
          </p:nvCxnSpPr>
          <p:spPr>
            <a:xfrm flipH="1" flipV="1">
              <a:off x="1312006" y="4630468"/>
              <a:ext cx="430324" cy="50644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EB1FF388-9DD6-4CCE-BDCE-DD6AEA89400C}"/>
                </a:ext>
              </a:extLst>
            </p:cNvPr>
            <p:cNvCxnSpPr/>
            <p:nvPr/>
          </p:nvCxnSpPr>
          <p:spPr>
            <a:xfrm flipV="1">
              <a:off x="2134097" y="4535678"/>
              <a:ext cx="0" cy="2343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e 55">
            <a:extLst>
              <a:ext uri="{FF2B5EF4-FFF2-40B4-BE49-F238E27FC236}">
                <a16:creationId xmlns:a16="http://schemas.microsoft.com/office/drawing/2014/main" id="{52741243-97ED-4270-9FFE-FB0FA6864129}"/>
              </a:ext>
            </a:extLst>
          </p:cNvPr>
          <p:cNvGrpSpPr/>
          <p:nvPr/>
        </p:nvGrpSpPr>
        <p:grpSpPr>
          <a:xfrm>
            <a:off x="82649" y="1875052"/>
            <a:ext cx="1894904" cy="3879608"/>
            <a:chOff x="1052169" y="1965753"/>
            <a:chExt cx="1894904" cy="3879608"/>
          </a:xfrm>
        </p:grpSpPr>
        <p:sp>
          <p:nvSpPr>
            <p:cNvPr id="57" name="Rectangle 56">
              <a:extLst>
                <a:ext uri="{FF2B5EF4-FFF2-40B4-BE49-F238E27FC236}">
                  <a16:creationId xmlns:a16="http://schemas.microsoft.com/office/drawing/2014/main" id="{E5983432-54FF-417F-B82B-8FCFE2DC402F}"/>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58" name="Rectangle 57">
              <a:extLst>
                <a:ext uri="{FF2B5EF4-FFF2-40B4-BE49-F238E27FC236}">
                  <a16:creationId xmlns:a16="http://schemas.microsoft.com/office/drawing/2014/main" id="{B6C23BED-8CE0-4046-B527-58BB53B5B776}"/>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59" name="Rectangle 58">
              <a:extLst>
                <a:ext uri="{FF2B5EF4-FFF2-40B4-BE49-F238E27FC236}">
                  <a16:creationId xmlns:a16="http://schemas.microsoft.com/office/drawing/2014/main" id="{CA54288F-7B0B-4AAD-978B-4A364F07A4DA}"/>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60" name="Rectangle 59">
              <a:extLst>
                <a:ext uri="{FF2B5EF4-FFF2-40B4-BE49-F238E27FC236}">
                  <a16:creationId xmlns:a16="http://schemas.microsoft.com/office/drawing/2014/main" id="{25A24B94-ED38-4616-B152-03034BF8092B}"/>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61" name="Rectangle 60">
              <a:extLst>
                <a:ext uri="{FF2B5EF4-FFF2-40B4-BE49-F238E27FC236}">
                  <a16:creationId xmlns:a16="http://schemas.microsoft.com/office/drawing/2014/main" id="{D7EEE4EF-B4A6-4A21-A7DF-E70E0BDF6858}"/>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62" name="Rectangle 61">
              <a:extLst>
                <a:ext uri="{FF2B5EF4-FFF2-40B4-BE49-F238E27FC236}">
                  <a16:creationId xmlns:a16="http://schemas.microsoft.com/office/drawing/2014/main" id="{C4A9D693-3408-4306-A7D1-8A112467B044}"/>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63" name="Rectangle 62">
              <a:extLst>
                <a:ext uri="{FF2B5EF4-FFF2-40B4-BE49-F238E27FC236}">
                  <a16:creationId xmlns:a16="http://schemas.microsoft.com/office/drawing/2014/main" id="{6F01BCDF-4C0D-44B1-B401-E7C2F93B1E0C}"/>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64" name="Rectangle 63">
              <a:extLst>
                <a:ext uri="{FF2B5EF4-FFF2-40B4-BE49-F238E27FC236}">
                  <a16:creationId xmlns:a16="http://schemas.microsoft.com/office/drawing/2014/main" id="{132A4B7B-578F-42F1-9AF1-699B32B134FE}"/>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65" name="Rectangle 64">
              <a:extLst>
                <a:ext uri="{FF2B5EF4-FFF2-40B4-BE49-F238E27FC236}">
                  <a16:creationId xmlns:a16="http://schemas.microsoft.com/office/drawing/2014/main" id="{DF5DEACB-5006-46D7-98DA-EF5FA129AB22}"/>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66" name="Rectangle 65">
              <a:extLst>
                <a:ext uri="{FF2B5EF4-FFF2-40B4-BE49-F238E27FC236}">
                  <a16:creationId xmlns:a16="http://schemas.microsoft.com/office/drawing/2014/main" id="{62A75FF9-2CB9-4BF7-B06D-255F9ECD0A79}"/>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67" name="Left Brace 104">
              <a:extLst>
                <a:ext uri="{FF2B5EF4-FFF2-40B4-BE49-F238E27FC236}">
                  <a16:creationId xmlns:a16="http://schemas.microsoft.com/office/drawing/2014/main" id="{CF0E22FA-EA5C-4F22-B015-CDE86CABF2EF}"/>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82" name="TextBox 52">
              <a:extLst>
                <a:ext uri="{FF2B5EF4-FFF2-40B4-BE49-F238E27FC236}">
                  <a16:creationId xmlns:a16="http://schemas.microsoft.com/office/drawing/2014/main" id="{155013A7-EC47-49C7-BF0B-99306A0DF843}"/>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grpSp>
        <p:nvGrpSpPr>
          <p:cNvPr id="38" name="Groupe 37">
            <a:extLst>
              <a:ext uri="{FF2B5EF4-FFF2-40B4-BE49-F238E27FC236}">
                <a16:creationId xmlns:a16="http://schemas.microsoft.com/office/drawing/2014/main" id="{7F70C8CD-BF48-4653-8485-3CB073885CE4}"/>
              </a:ext>
            </a:extLst>
          </p:cNvPr>
          <p:cNvGrpSpPr/>
          <p:nvPr/>
        </p:nvGrpSpPr>
        <p:grpSpPr>
          <a:xfrm>
            <a:off x="6388957" y="1601003"/>
            <a:ext cx="3063864" cy="4323180"/>
            <a:chOff x="6421697" y="1913438"/>
            <a:chExt cx="3063864" cy="4323180"/>
          </a:xfrm>
        </p:grpSpPr>
        <p:sp>
          <p:nvSpPr>
            <p:cNvPr id="84" name="Rectangle : coins arrondis 83">
              <a:extLst>
                <a:ext uri="{FF2B5EF4-FFF2-40B4-BE49-F238E27FC236}">
                  <a16:creationId xmlns:a16="http://schemas.microsoft.com/office/drawing/2014/main" id="{0440D74B-D333-4603-8D31-466F5BC40301}"/>
                </a:ext>
              </a:extLst>
            </p:cNvPr>
            <p:cNvSpPr/>
            <p:nvPr/>
          </p:nvSpPr>
          <p:spPr bwMode="auto">
            <a:xfrm>
              <a:off x="6421697" y="1913438"/>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100" name="Picture 74">
              <a:extLst>
                <a:ext uri="{FF2B5EF4-FFF2-40B4-BE49-F238E27FC236}">
                  <a16:creationId xmlns:a16="http://schemas.microsoft.com/office/drawing/2014/main" id="{A29C6F1D-8B2F-46EF-90C6-1762930B5D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8323" y="3989760"/>
              <a:ext cx="606401" cy="606401"/>
            </a:xfrm>
            <a:prstGeom prst="rect">
              <a:avLst/>
            </a:prstGeom>
          </p:spPr>
        </p:pic>
        <p:pic>
          <p:nvPicPr>
            <p:cNvPr id="101" name="Picture 8" descr="Image result for .NET">
              <a:extLst>
                <a:ext uri="{FF2B5EF4-FFF2-40B4-BE49-F238E27FC236}">
                  <a16:creationId xmlns:a16="http://schemas.microsoft.com/office/drawing/2014/main" id="{8C2F96D7-8911-4B07-AD34-8848715B5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945" y="3981465"/>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Image result for &quot;SQL Server&quot; icon">
              <a:extLst>
                <a:ext uri="{FF2B5EF4-FFF2-40B4-BE49-F238E27FC236}">
                  <a16:creationId xmlns:a16="http://schemas.microsoft.com/office/drawing/2014/main" id="{1B519E93-7870-4DAA-8B72-DDB154879B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847" r="28533"/>
            <a:stretch/>
          </p:blipFill>
          <p:spPr bwMode="auto">
            <a:xfrm>
              <a:off x="8410085" y="3964803"/>
              <a:ext cx="510334" cy="62864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8" descr="Image result for Azure icon">
              <a:extLst>
                <a:ext uri="{FF2B5EF4-FFF2-40B4-BE49-F238E27FC236}">
                  <a16:creationId xmlns:a16="http://schemas.microsoft.com/office/drawing/2014/main" id="{437FF73C-88C9-451C-A512-C02A9A712D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4822" y="2694459"/>
              <a:ext cx="771154" cy="588813"/>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FA09501A-3D23-484D-89D4-819622395D20}"/>
                </a:ext>
              </a:extLst>
            </p:cNvPr>
            <p:cNvSpPr/>
            <p:nvPr/>
          </p:nvSpPr>
          <p:spPr>
            <a:xfrm>
              <a:off x="6769295" y="2119194"/>
              <a:ext cx="2489330"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Lift &amp; Shift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apps (Cloud)</a:t>
              </a:r>
            </a:p>
          </p:txBody>
        </p:sp>
        <p:sp>
          <p:nvSpPr>
            <p:cNvPr id="105" name="Rectangle 104">
              <a:extLst>
                <a:ext uri="{FF2B5EF4-FFF2-40B4-BE49-F238E27FC236}">
                  <a16:creationId xmlns:a16="http://schemas.microsoft.com/office/drawing/2014/main" id="{AA5CAAA2-11B5-4AE8-9907-C2AF3F113829}"/>
                </a:ext>
              </a:extLst>
            </p:cNvPr>
            <p:cNvSpPr/>
            <p:nvPr/>
          </p:nvSpPr>
          <p:spPr bwMode="auto">
            <a:xfrm>
              <a:off x="6893639" y="5640961"/>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37" name="Rectangle 36">
              <a:extLst>
                <a:ext uri="{FF2B5EF4-FFF2-40B4-BE49-F238E27FC236}">
                  <a16:creationId xmlns:a16="http://schemas.microsoft.com/office/drawing/2014/main" id="{06BB0ADB-BA9C-4E53-A679-47373043BB0D}"/>
                </a:ext>
              </a:extLst>
            </p:cNvPr>
            <p:cNvSpPr/>
            <p:nvPr/>
          </p:nvSpPr>
          <p:spPr>
            <a:xfrm>
              <a:off x="7400162" y="3526651"/>
              <a:ext cx="1265090" cy="369332"/>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IaaS</a:t>
              </a:r>
              <a:r>
                <a:rPr lang="en-US" sz="1800" dirty="0">
                  <a:solidFill>
                    <a:prstClr val="black"/>
                  </a:solidFill>
                  <a:latin typeface="Segoe UI" panose="020B0502040204020203" pitchFamily="34" charset="0"/>
                  <a:cs typeface="Segoe UI" panose="020B0502040204020203" pitchFamily="34" charset="0"/>
                </a:rPr>
                <a:t> </a:t>
              </a:r>
              <a:r>
                <a:rPr lang="en-US" sz="1631" b="1" dirty="0">
                  <a:solidFill>
                    <a:prstClr val="black"/>
                  </a:solidFill>
                  <a:latin typeface="Segoe UI" panose="020B0502040204020203" pitchFamily="34" charset="0"/>
                  <a:cs typeface="Segoe UI" panose="020B0502040204020203" pitchFamily="34" charset="0"/>
                </a:rPr>
                <a:t>Cloud</a:t>
              </a:r>
            </a:p>
          </p:txBody>
        </p:sp>
      </p:grpSp>
      <p:grpSp>
        <p:nvGrpSpPr>
          <p:cNvPr id="50" name="Groupe 49">
            <a:extLst>
              <a:ext uri="{FF2B5EF4-FFF2-40B4-BE49-F238E27FC236}">
                <a16:creationId xmlns:a16="http://schemas.microsoft.com/office/drawing/2014/main" id="{C820F614-B8E7-4952-AAB3-FCC0A0BEE493}"/>
              </a:ext>
            </a:extLst>
          </p:cNvPr>
          <p:cNvGrpSpPr/>
          <p:nvPr/>
        </p:nvGrpSpPr>
        <p:grpSpPr>
          <a:xfrm>
            <a:off x="9435215" y="1678324"/>
            <a:ext cx="2301461" cy="4062221"/>
            <a:chOff x="9783890" y="1948915"/>
            <a:chExt cx="2301461" cy="4062221"/>
          </a:xfrm>
        </p:grpSpPr>
        <p:sp>
          <p:nvSpPr>
            <p:cNvPr id="106" name="Rectangle 105">
              <a:extLst>
                <a:ext uri="{FF2B5EF4-FFF2-40B4-BE49-F238E27FC236}">
                  <a16:creationId xmlns:a16="http://schemas.microsoft.com/office/drawing/2014/main" id="{D7C4B76A-2DF5-4853-B424-EF41BCF30FFE}"/>
                </a:ext>
              </a:extLst>
            </p:cNvPr>
            <p:cNvSpPr/>
            <p:nvPr/>
          </p:nvSpPr>
          <p:spPr>
            <a:xfrm>
              <a:off x="9838281" y="1948915"/>
              <a:ext cx="2153547"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Infrastructure</a:t>
              </a:r>
            </a:p>
            <a:p>
              <a:pPr algn="ctr" defTabSz="1097372">
                <a:defRPr/>
              </a:pPr>
              <a:r>
                <a:rPr lang="en-US" sz="1400" b="1" dirty="0">
                  <a:solidFill>
                    <a:srgbClr val="595959">
                      <a:alpha val="99000"/>
                    </a:srgbClr>
                  </a:solidFill>
                  <a:latin typeface="Segoe UI"/>
                  <a:ea typeface="Kozuka Gothic Pro R" pitchFamily="34" charset="-128"/>
                </a:rPr>
                <a:t>(as a Service)</a:t>
              </a:r>
            </a:p>
          </p:txBody>
        </p:sp>
        <p:grpSp>
          <p:nvGrpSpPr>
            <p:cNvPr id="49" name="Groupe 48">
              <a:extLst>
                <a:ext uri="{FF2B5EF4-FFF2-40B4-BE49-F238E27FC236}">
                  <a16:creationId xmlns:a16="http://schemas.microsoft.com/office/drawing/2014/main" id="{4D4E6ED2-0A04-49A8-A742-FE5FE9B38347}"/>
                </a:ext>
              </a:extLst>
            </p:cNvPr>
            <p:cNvGrpSpPr/>
            <p:nvPr/>
          </p:nvGrpSpPr>
          <p:grpSpPr>
            <a:xfrm>
              <a:off x="9783890" y="2492931"/>
              <a:ext cx="2301461" cy="3518205"/>
              <a:chOff x="9783890" y="2492931"/>
              <a:chExt cx="2301461" cy="3518205"/>
            </a:xfrm>
          </p:grpSpPr>
          <p:sp>
            <p:nvSpPr>
              <p:cNvPr id="107" name="Rectangle 106">
                <a:extLst>
                  <a:ext uri="{FF2B5EF4-FFF2-40B4-BE49-F238E27FC236}">
                    <a16:creationId xmlns:a16="http://schemas.microsoft.com/office/drawing/2014/main" id="{E41B9601-F5C1-4D26-BB99-74B0C1802A29}"/>
                  </a:ext>
                </a:extLst>
              </p:cNvPr>
              <p:cNvSpPr/>
              <p:nvPr/>
            </p:nvSpPr>
            <p:spPr>
              <a:xfrm>
                <a:off x="10241187" y="5134929"/>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Storage</a:t>
                </a:r>
              </a:p>
            </p:txBody>
          </p:sp>
          <p:sp>
            <p:nvSpPr>
              <p:cNvPr id="108" name="Rectangle 107">
                <a:extLst>
                  <a:ext uri="{FF2B5EF4-FFF2-40B4-BE49-F238E27FC236}">
                    <a16:creationId xmlns:a16="http://schemas.microsoft.com/office/drawing/2014/main" id="{CEDE7499-D007-4702-93A5-F6F5592B1F3B}"/>
                  </a:ext>
                </a:extLst>
              </p:cNvPr>
              <p:cNvSpPr/>
              <p:nvPr/>
            </p:nvSpPr>
            <p:spPr>
              <a:xfrm>
                <a:off x="10241187" y="4757501"/>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Servers</a:t>
                </a:r>
              </a:p>
            </p:txBody>
          </p:sp>
          <p:sp>
            <p:nvSpPr>
              <p:cNvPr id="109" name="Rectangle 108">
                <a:extLst>
                  <a:ext uri="{FF2B5EF4-FFF2-40B4-BE49-F238E27FC236}">
                    <a16:creationId xmlns:a16="http://schemas.microsoft.com/office/drawing/2014/main" id="{3E6F9A7E-A41C-4AC1-9170-072EB24C6CB7}"/>
                  </a:ext>
                </a:extLst>
              </p:cNvPr>
              <p:cNvSpPr/>
              <p:nvPr/>
            </p:nvSpPr>
            <p:spPr>
              <a:xfrm>
                <a:off x="10241187" y="5512355"/>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a:solidFill>
                      <a:schemeClr val="tx1">
                        <a:alpha val="99000"/>
                      </a:schemeClr>
                    </a:solidFill>
                    <a:latin typeface="Segoe UI"/>
                    <a:ea typeface="Segoe UI" pitchFamily="34" charset="0"/>
                    <a:cs typeface="Segoe UI" pitchFamily="34" charset="0"/>
                  </a:rPr>
                  <a:t>Networking</a:t>
                </a:r>
              </a:p>
            </p:txBody>
          </p:sp>
          <p:sp>
            <p:nvSpPr>
              <p:cNvPr id="110" name="Rectangle 109">
                <a:extLst>
                  <a:ext uri="{FF2B5EF4-FFF2-40B4-BE49-F238E27FC236}">
                    <a16:creationId xmlns:a16="http://schemas.microsoft.com/office/drawing/2014/main" id="{1AE505E8-F116-4574-B8CC-3ABA35650CC9}"/>
                  </a:ext>
                </a:extLst>
              </p:cNvPr>
              <p:cNvSpPr/>
              <p:nvPr/>
            </p:nvSpPr>
            <p:spPr>
              <a:xfrm>
                <a:off x="10241187" y="4002644"/>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O/S</a:t>
                </a:r>
              </a:p>
            </p:txBody>
          </p:sp>
          <p:sp>
            <p:nvSpPr>
              <p:cNvPr id="111" name="Rectangle 110">
                <a:extLst>
                  <a:ext uri="{FF2B5EF4-FFF2-40B4-BE49-F238E27FC236}">
                    <a16:creationId xmlns:a16="http://schemas.microsoft.com/office/drawing/2014/main" id="{3A74DA3B-B427-4A2E-B0CD-714E52752860}"/>
                  </a:ext>
                </a:extLst>
              </p:cNvPr>
              <p:cNvSpPr/>
              <p:nvPr/>
            </p:nvSpPr>
            <p:spPr>
              <a:xfrm>
                <a:off x="10241187" y="3625216"/>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Middleware</a:t>
                </a:r>
              </a:p>
            </p:txBody>
          </p:sp>
          <p:sp>
            <p:nvSpPr>
              <p:cNvPr id="112" name="Rectangle 111">
                <a:extLst>
                  <a:ext uri="{FF2B5EF4-FFF2-40B4-BE49-F238E27FC236}">
                    <a16:creationId xmlns:a16="http://schemas.microsoft.com/office/drawing/2014/main" id="{2D469B1A-3C1D-4E6C-97E2-F6F4B08DD1C7}"/>
                  </a:ext>
                </a:extLst>
              </p:cNvPr>
              <p:cNvSpPr/>
              <p:nvPr/>
            </p:nvSpPr>
            <p:spPr>
              <a:xfrm>
                <a:off x="10241187" y="4380072"/>
                <a:ext cx="1360191" cy="316170"/>
              </a:xfrm>
              <a:prstGeom prst="rect">
                <a:avLst/>
              </a:prstGeom>
              <a:solidFill>
                <a:srgbClr val="00BCF2"/>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Virtualization</a:t>
                </a:r>
              </a:p>
            </p:txBody>
          </p:sp>
          <p:sp>
            <p:nvSpPr>
              <p:cNvPr id="113" name="Rectangle 112">
                <a:extLst>
                  <a:ext uri="{FF2B5EF4-FFF2-40B4-BE49-F238E27FC236}">
                    <a16:creationId xmlns:a16="http://schemas.microsoft.com/office/drawing/2014/main" id="{BB7C4921-331A-4828-BAFB-26F6BAB981D7}"/>
                  </a:ext>
                </a:extLst>
              </p:cNvPr>
              <p:cNvSpPr/>
              <p:nvPr/>
            </p:nvSpPr>
            <p:spPr>
              <a:xfrm>
                <a:off x="10241187" y="2870359"/>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sp>
            <p:nvSpPr>
              <p:cNvPr id="114" name="Rectangle 113">
                <a:extLst>
                  <a:ext uri="{FF2B5EF4-FFF2-40B4-BE49-F238E27FC236}">
                    <a16:creationId xmlns:a16="http://schemas.microsoft.com/office/drawing/2014/main" id="{81CB8043-775C-4970-8B68-3D8FC159FF0C}"/>
                  </a:ext>
                </a:extLst>
              </p:cNvPr>
              <p:cNvSpPr/>
              <p:nvPr/>
            </p:nvSpPr>
            <p:spPr>
              <a:xfrm>
                <a:off x="10241187" y="2492931"/>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115" name="Rectangle 114">
                <a:extLst>
                  <a:ext uri="{FF2B5EF4-FFF2-40B4-BE49-F238E27FC236}">
                    <a16:creationId xmlns:a16="http://schemas.microsoft.com/office/drawing/2014/main" id="{9A3EB9DD-7C13-4BC9-AAB2-2302AB444C93}"/>
                  </a:ext>
                </a:extLst>
              </p:cNvPr>
              <p:cNvSpPr/>
              <p:nvPr/>
            </p:nvSpPr>
            <p:spPr>
              <a:xfrm>
                <a:off x="10241187" y="3247787"/>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Runtime</a:t>
                </a:r>
              </a:p>
            </p:txBody>
          </p:sp>
          <p:sp>
            <p:nvSpPr>
              <p:cNvPr id="116" name="Left Brace 117">
                <a:extLst>
                  <a:ext uri="{FF2B5EF4-FFF2-40B4-BE49-F238E27FC236}">
                    <a16:creationId xmlns:a16="http://schemas.microsoft.com/office/drawing/2014/main" id="{4C8054E3-3D4B-45E4-AF7B-03FC325AC176}"/>
                  </a:ext>
                </a:extLst>
              </p:cNvPr>
              <p:cNvSpPr/>
              <p:nvPr/>
            </p:nvSpPr>
            <p:spPr>
              <a:xfrm flipH="1">
                <a:off x="11609042" y="4345958"/>
                <a:ext cx="189801" cy="146384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117" name="TextBox 56">
                <a:extLst>
                  <a:ext uri="{FF2B5EF4-FFF2-40B4-BE49-F238E27FC236}">
                    <a16:creationId xmlns:a16="http://schemas.microsoft.com/office/drawing/2014/main" id="{2761678F-4332-4E33-A622-A6147A9FE3A5}"/>
                  </a:ext>
                </a:extLst>
              </p:cNvPr>
              <p:cNvSpPr txBox="1"/>
              <p:nvPr/>
            </p:nvSpPr>
            <p:spPr>
              <a:xfrm flipH="1">
                <a:off x="11700630" y="4136199"/>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118" name="Left Brace 119">
                <a:extLst>
                  <a:ext uri="{FF2B5EF4-FFF2-40B4-BE49-F238E27FC236}">
                    <a16:creationId xmlns:a16="http://schemas.microsoft.com/office/drawing/2014/main" id="{E03A21A4-D027-4E7E-AC54-E8BE5704FA96}"/>
                  </a:ext>
                </a:extLst>
              </p:cNvPr>
              <p:cNvSpPr/>
              <p:nvPr/>
            </p:nvSpPr>
            <p:spPr>
              <a:xfrm>
                <a:off x="10126187" y="2492931"/>
                <a:ext cx="110717" cy="182588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119" name="TextBox 58">
                <a:extLst>
                  <a:ext uri="{FF2B5EF4-FFF2-40B4-BE49-F238E27FC236}">
                    <a16:creationId xmlns:a16="http://schemas.microsoft.com/office/drawing/2014/main" id="{B49A3C4C-0622-411B-BED2-21776FFD1067}"/>
                  </a:ext>
                </a:extLst>
              </p:cNvPr>
              <p:cNvSpPr txBox="1"/>
              <p:nvPr/>
            </p:nvSpPr>
            <p:spPr>
              <a:xfrm>
                <a:off x="9783890" y="2879090"/>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grpSp>
      <p:cxnSp>
        <p:nvCxnSpPr>
          <p:cNvPr id="43" name="Connecteur droit avec flèche 42">
            <a:extLst>
              <a:ext uri="{FF2B5EF4-FFF2-40B4-BE49-F238E27FC236}">
                <a16:creationId xmlns:a16="http://schemas.microsoft.com/office/drawing/2014/main" id="{4875BE13-6694-46FB-9BC6-96FBA88ADCF8}"/>
              </a:ext>
            </a:extLst>
          </p:cNvPr>
          <p:cNvCxnSpPr>
            <a:cxnSpLocks/>
          </p:cNvCxnSpPr>
          <p:nvPr/>
        </p:nvCxnSpPr>
        <p:spPr>
          <a:xfrm>
            <a:off x="5371013" y="3077515"/>
            <a:ext cx="1031007"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20081008-EB82-4BFC-863C-BF1E700B1997}"/>
              </a:ext>
            </a:extLst>
          </p:cNvPr>
          <p:cNvCxnSpPr>
            <a:cxnSpLocks/>
          </p:cNvCxnSpPr>
          <p:nvPr/>
        </p:nvCxnSpPr>
        <p:spPr>
          <a:xfrm>
            <a:off x="5371013" y="4331731"/>
            <a:ext cx="1031007"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Flèche : droite 51">
            <a:extLst>
              <a:ext uri="{FF2B5EF4-FFF2-40B4-BE49-F238E27FC236}">
                <a16:creationId xmlns:a16="http://schemas.microsoft.com/office/drawing/2014/main" id="{4225209C-E707-4739-9FA6-ADD07EE84367}"/>
              </a:ext>
            </a:extLst>
          </p:cNvPr>
          <p:cNvSpPr/>
          <p:nvPr/>
        </p:nvSpPr>
        <p:spPr bwMode="auto">
          <a:xfrm>
            <a:off x="2294086" y="5975412"/>
            <a:ext cx="7065504" cy="7833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2000" b="1" dirty="0">
                <a:gradFill>
                  <a:gsLst>
                    <a:gs pos="40075">
                      <a:srgbClr val="FFFFFF"/>
                    </a:gs>
                    <a:gs pos="30000">
                      <a:srgbClr val="FFFFFF"/>
                    </a:gs>
                  </a:gsLst>
                  <a:lin ang="5400000" scaled="0"/>
                </a:gradFill>
              </a:rPr>
              <a:t>No re-</a:t>
            </a:r>
            <a:r>
              <a:rPr lang="fr-CA" sz="2000" b="1" dirty="0" err="1">
                <a:gradFill>
                  <a:gsLst>
                    <a:gs pos="40075">
                      <a:srgbClr val="FFFFFF"/>
                    </a:gs>
                    <a:gs pos="30000">
                      <a:srgbClr val="FFFFFF"/>
                    </a:gs>
                  </a:gsLst>
                  <a:lin ang="5400000" scaled="0"/>
                </a:gradFill>
              </a:rPr>
              <a:t>architect</a:t>
            </a:r>
            <a:r>
              <a:rPr lang="fr-CA" sz="2000" b="1" dirty="0">
                <a:gradFill>
                  <a:gsLst>
                    <a:gs pos="40075">
                      <a:srgbClr val="FFFFFF"/>
                    </a:gs>
                    <a:gs pos="30000">
                      <a:srgbClr val="FFFFFF"/>
                    </a:gs>
                  </a:gsLst>
                  <a:lin ang="5400000" scaled="0"/>
                </a:gradFill>
              </a:rPr>
              <a:t>, no code changes</a:t>
            </a:r>
            <a:endParaRPr lang="en-CA" sz="2000" b="1" dirty="0">
              <a:gradFill>
                <a:gsLst>
                  <a:gs pos="40075">
                    <a:srgbClr val="FFFFFF"/>
                  </a:gs>
                  <a:gs pos="30000">
                    <a:srgbClr val="FFFFFF"/>
                  </a:gs>
                </a:gsLst>
                <a:lin ang="5400000" scaled="0"/>
              </a:gradFill>
            </a:endParaRPr>
          </a:p>
        </p:txBody>
      </p:sp>
      <p:sp>
        <p:nvSpPr>
          <p:cNvPr id="6" name="Titre 5">
            <a:extLst>
              <a:ext uri="{FF2B5EF4-FFF2-40B4-BE49-F238E27FC236}">
                <a16:creationId xmlns:a16="http://schemas.microsoft.com/office/drawing/2014/main" id="{BAA3BDD1-18AE-4A66-AB30-E113FC3F58F3}"/>
              </a:ext>
            </a:extLst>
          </p:cNvPr>
          <p:cNvSpPr>
            <a:spLocks noGrp="1"/>
          </p:cNvSpPr>
          <p:nvPr>
            <p:ph type="title"/>
          </p:nvPr>
        </p:nvSpPr>
        <p:spPr/>
        <p:txBody>
          <a:bodyPr/>
          <a:lstStyle/>
          <a:p>
            <a:r>
              <a:rPr lang="en-CA" dirty="0"/>
              <a:t>Migration - Lift &amp; Shift - IaaS </a:t>
            </a:r>
          </a:p>
        </p:txBody>
      </p:sp>
    </p:spTree>
    <p:extLst>
      <p:ext uri="{BB962C8B-B14F-4D97-AF65-F5344CB8AC3E}">
        <p14:creationId xmlns:p14="http://schemas.microsoft.com/office/powerpoint/2010/main" val="508090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B17DBC-B14C-4323-9EC1-7CB13AD9556B}"/>
              </a:ext>
            </a:extLst>
          </p:cNvPr>
          <p:cNvSpPr>
            <a:spLocks noGrp="1"/>
          </p:cNvSpPr>
          <p:nvPr>
            <p:ph type="title"/>
          </p:nvPr>
        </p:nvSpPr>
        <p:spPr/>
        <p:txBody>
          <a:bodyPr>
            <a:normAutofit/>
          </a:bodyPr>
          <a:lstStyle/>
          <a:p>
            <a:r>
              <a:rPr lang="en-CA" dirty="0"/>
              <a:t>Cloud Ready - PaaS</a:t>
            </a:r>
            <a:br>
              <a:rPr lang="en-CA" dirty="0"/>
            </a:br>
            <a:endParaRPr lang="en-CA" dirty="0"/>
          </a:p>
        </p:txBody>
      </p:sp>
      <p:grpSp>
        <p:nvGrpSpPr>
          <p:cNvPr id="3" name="Groupe 2">
            <a:extLst>
              <a:ext uri="{FF2B5EF4-FFF2-40B4-BE49-F238E27FC236}">
                <a16:creationId xmlns:a16="http://schemas.microsoft.com/office/drawing/2014/main" id="{B644477C-0DFA-4670-9100-4D74D38E4AA2}"/>
              </a:ext>
            </a:extLst>
          </p:cNvPr>
          <p:cNvGrpSpPr/>
          <p:nvPr/>
        </p:nvGrpSpPr>
        <p:grpSpPr>
          <a:xfrm>
            <a:off x="9600952" y="1696465"/>
            <a:ext cx="2247074" cy="3886475"/>
            <a:chOff x="6559478" y="2009660"/>
            <a:chExt cx="2247074" cy="3886475"/>
          </a:xfrm>
        </p:grpSpPr>
        <p:sp>
          <p:nvSpPr>
            <p:cNvPr id="4" name="Rectangle 3">
              <a:extLst>
                <a:ext uri="{FF2B5EF4-FFF2-40B4-BE49-F238E27FC236}">
                  <a16:creationId xmlns:a16="http://schemas.microsoft.com/office/drawing/2014/main" id="{00BBC2AE-C8C9-4F01-BD3C-80699257CD02}"/>
                </a:ext>
              </a:extLst>
            </p:cNvPr>
            <p:cNvSpPr/>
            <p:nvPr/>
          </p:nvSpPr>
          <p:spPr>
            <a:xfrm>
              <a:off x="6838353" y="2009660"/>
              <a:ext cx="1660809"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Platform</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5" name="Left Brace 123">
              <a:extLst>
                <a:ext uri="{FF2B5EF4-FFF2-40B4-BE49-F238E27FC236}">
                  <a16:creationId xmlns:a16="http://schemas.microsoft.com/office/drawing/2014/main" id="{AD3C5D9A-3F2B-48A0-8519-ED383197E445}"/>
                </a:ext>
              </a:extLst>
            </p:cNvPr>
            <p:cNvSpPr/>
            <p:nvPr/>
          </p:nvSpPr>
          <p:spPr>
            <a:xfrm flipH="1">
              <a:off x="8346494" y="3304579"/>
              <a:ext cx="174009" cy="259155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6" name="TextBox 54">
              <a:extLst>
                <a:ext uri="{FF2B5EF4-FFF2-40B4-BE49-F238E27FC236}">
                  <a16:creationId xmlns:a16="http://schemas.microsoft.com/office/drawing/2014/main" id="{238E84EF-6454-45E5-A6D3-A103DC91D2DE}"/>
                </a:ext>
              </a:extLst>
            </p:cNvPr>
            <p:cNvSpPr txBox="1"/>
            <p:nvPr/>
          </p:nvSpPr>
          <p:spPr>
            <a:xfrm flipH="1">
              <a:off x="8421831" y="3677158"/>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7" name="Left Brace 125">
              <a:extLst>
                <a:ext uri="{FF2B5EF4-FFF2-40B4-BE49-F238E27FC236}">
                  <a16:creationId xmlns:a16="http://schemas.microsoft.com/office/drawing/2014/main" id="{C150E065-1647-45C1-8341-9237F0EE8835}"/>
                </a:ext>
              </a:extLst>
            </p:cNvPr>
            <p:cNvSpPr/>
            <p:nvPr/>
          </p:nvSpPr>
          <p:spPr>
            <a:xfrm>
              <a:off x="6844253" y="2537866"/>
              <a:ext cx="126534" cy="70347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8" name="TextBox 60">
              <a:extLst>
                <a:ext uri="{FF2B5EF4-FFF2-40B4-BE49-F238E27FC236}">
                  <a16:creationId xmlns:a16="http://schemas.microsoft.com/office/drawing/2014/main" id="{D376E398-F9BD-4A14-BEFF-4484327ACB77}"/>
                </a:ext>
              </a:extLst>
            </p:cNvPr>
            <p:cNvSpPr txBox="1"/>
            <p:nvPr/>
          </p:nvSpPr>
          <p:spPr>
            <a:xfrm>
              <a:off x="6559478" y="2360203"/>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sp>
          <p:nvSpPr>
            <p:cNvPr id="9" name="Rectangle 8">
              <a:extLst>
                <a:ext uri="{FF2B5EF4-FFF2-40B4-BE49-F238E27FC236}">
                  <a16:creationId xmlns:a16="http://schemas.microsoft.com/office/drawing/2014/main" id="{75F85D09-F18C-4AAA-9617-A3E9E52156DE}"/>
                </a:ext>
              </a:extLst>
            </p:cNvPr>
            <p:cNvSpPr/>
            <p:nvPr/>
          </p:nvSpPr>
          <p:spPr>
            <a:xfrm>
              <a:off x="6978614" y="5195674"/>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10" name="Rectangle 9">
              <a:extLst>
                <a:ext uri="{FF2B5EF4-FFF2-40B4-BE49-F238E27FC236}">
                  <a16:creationId xmlns:a16="http://schemas.microsoft.com/office/drawing/2014/main" id="{4E0BA3F8-01EF-4332-964A-39C7365A0FE7}"/>
                </a:ext>
              </a:extLst>
            </p:cNvPr>
            <p:cNvSpPr/>
            <p:nvPr/>
          </p:nvSpPr>
          <p:spPr>
            <a:xfrm>
              <a:off x="6978614" y="4818245"/>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11" name="Rectangle 10">
              <a:extLst>
                <a:ext uri="{FF2B5EF4-FFF2-40B4-BE49-F238E27FC236}">
                  <a16:creationId xmlns:a16="http://schemas.microsoft.com/office/drawing/2014/main" id="{34EB9D9A-4408-4630-9E68-37B24A3D3EC7}"/>
                </a:ext>
              </a:extLst>
            </p:cNvPr>
            <p:cNvSpPr/>
            <p:nvPr/>
          </p:nvSpPr>
          <p:spPr>
            <a:xfrm>
              <a:off x="6978614" y="557310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12" name="Rectangle 11">
              <a:extLst>
                <a:ext uri="{FF2B5EF4-FFF2-40B4-BE49-F238E27FC236}">
                  <a16:creationId xmlns:a16="http://schemas.microsoft.com/office/drawing/2014/main" id="{F87DFDFA-ECE2-4C95-A21D-AD7DE76D5236}"/>
                </a:ext>
              </a:extLst>
            </p:cNvPr>
            <p:cNvSpPr/>
            <p:nvPr/>
          </p:nvSpPr>
          <p:spPr>
            <a:xfrm>
              <a:off x="6978614" y="4063389"/>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13" name="Rectangle 12">
              <a:extLst>
                <a:ext uri="{FF2B5EF4-FFF2-40B4-BE49-F238E27FC236}">
                  <a16:creationId xmlns:a16="http://schemas.microsoft.com/office/drawing/2014/main" id="{70BB67F9-A0A8-4842-9EDA-B9EF7A1EFE72}"/>
                </a:ext>
              </a:extLst>
            </p:cNvPr>
            <p:cNvSpPr/>
            <p:nvPr/>
          </p:nvSpPr>
          <p:spPr>
            <a:xfrm>
              <a:off x="6978614" y="368596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Middleware</a:t>
              </a:r>
            </a:p>
          </p:txBody>
        </p:sp>
        <p:sp>
          <p:nvSpPr>
            <p:cNvPr id="14" name="Rectangle 13">
              <a:extLst>
                <a:ext uri="{FF2B5EF4-FFF2-40B4-BE49-F238E27FC236}">
                  <a16:creationId xmlns:a16="http://schemas.microsoft.com/office/drawing/2014/main" id="{46BA189B-9050-4183-BE07-77BE89549A08}"/>
                </a:ext>
              </a:extLst>
            </p:cNvPr>
            <p:cNvSpPr/>
            <p:nvPr/>
          </p:nvSpPr>
          <p:spPr>
            <a:xfrm>
              <a:off x="6978614" y="4440817"/>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15" name="Rectangle 14">
              <a:extLst>
                <a:ext uri="{FF2B5EF4-FFF2-40B4-BE49-F238E27FC236}">
                  <a16:creationId xmlns:a16="http://schemas.microsoft.com/office/drawing/2014/main" id="{B1862102-4FFD-48E0-81F0-EFA30E385F1B}"/>
                </a:ext>
              </a:extLst>
            </p:cNvPr>
            <p:cNvSpPr/>
            <p:nvPr/>
          </p:nvSpPr>
          <p:spPr>
            <a:xfrm>
              <a:off x="6978614" y="2553675"/>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16" name="Rectangle 15">
              <a:extLst>
                <a:ext uri="{FF2B5EF4-FFF2-40B4-BE49-F238E27FC236}">
                  <a16:creationId xmlns:a16="http://schemas.microsoft.com/office/drawing/2014/main" id="{08EA8585-6AEC-490E-AE77-19ED5CB59EFB}"/>
                </a:ext>
              </a:extLst>
            </p:cNvPr>
            <p:cNvSpPr/>
            <p:nvPr/>
          </p:nvSpPr>
          <p:spPr>
            <a:xfrm>
              <a:off x="6978614" y="3308532"/>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17" name="Rectangle 16">
              <a:extLst>
                <a:ext uri="{FF2B5EF4-FFF2-40B4-BE49-F238E27FC236}">
                  <a16:creationId xmlns:a16="http://schemas.microsoft.com/office/drawing/2014/main" id="{C9DB097C-B408-466E-8C7E-246D46457639}"/>
                </a:ext>
              </a:extLst>
            </p:cNvPr>
            <p:cNvSpPr/>
            <p:nvPr/>
          </p:nvSpPr>
          <p:spPr>
            <a:xfrm>
              <a:off x="6978614" y="2931104"/>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grpSp>
      <p:grpSp>
        <p:nvGrpSpPr>
          <p:cNvPr id="60" name="Groupe 59">
            <a:extLst>
              <a:ext uri="{FF2B5EF4-FFF2-40B4-BE49-F238E27FC236}">
                <a16:creationId xmlns:a16="http://schemas.microsoft.com/office/drawing/2014/main" id="{233B8B19-10DF-4905-9CDB-A638056A7BE0}"/>
              </a:ext>
            </a:extLst>
          </p:cNvPr>
          <p:cNvGrpSpPr/>
          <p:nvPr/>
        </p:nvGrpSpPr>
        <p:grpSpPr>
          <a:xfrm>
            <a:off x="2252244" y="1558889"/>
            <a:ext cx="7384817" cy="4436191"/>
            <a:chOff x="3363146" y="1805372"/>
            <a:chExt cx="7362213" cy="4323185"/>
          </a:xfrm>
        </p:grpSpPr>
        <p:grpSp>
          <p:nvGrpSpPr>
            <p:cNvPr id="18" name="Groupe 17">
              <a:extLst>
                <a:ext uri="{FF2B5EF4-FFF2-40B4-BE49-F238E27FC236}">
                  <a16:creationId xmlns:a16="http://schemas.microsoft.com/office/drawing/2014/main" id="{F5AAF337-B9CF-4774-B2A7-6D11A08EB0D8}"/>
                </a:ext>
              </a:extLst>
            </p:cNvPr>
            <p:cNvGrpSpPr/>
            <p:nvPr/>
          </p:nvGrpSpPr>
          <p:grpSpPr>
            <a:xfrm>
              <a:off x="3363146" y="1805372"/>
              <a:ext cx="3063862" cy="4323185"/>
              <a:chOff x="548640" y="1841863"/>
              <a:chExt cx="3063864" cy="4323180"/>
            </a:xfrm>
          </p:grpSpPr>
          <p:sp>
            <p:nvSpPr>
              <p:cNvPr id="19" name="Rectangle : coins arrondis 18">
                <a:extLst>
                  <a:ext uri="{FF2B5EF4-FFF2-40B4-BE49-F238E27FC236}">
                    <a16:creationId xmlns:a16="http://schemas.microsoft.com/office/drawing/2014/main" id="{42AAB351-FFDB-4C57-8456-94505C639198}"/>
                  </a:ext>
                </a:extLst>
              </p:cNvPr>
              <p:cNvSpPr/>
              <p:nvPr/>
            </p:nvSpPr>
            <p:spPr bwMode="auto">
              <a:xfrm>
                <a:off x="548640" y="1841863"/>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vert"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0350074A-9A96-4AD9-8211-769D708CE85E}"/>
                  </a:ext>
                </a:extLst>
              </p:cNvPr>
              <p:cNvSpPr/>
              <p:nvPr/>
            </p:nvSpPr>
            <p:spPr>
              <a:xfrm>
                <a:off x="859551" y="2068238"/>
                <a:ext cx="2506421"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Traditional Apps</a:t>
                </a:r>
                <a:r>
                  <a:rPr lang="en-US" sz="1800" dirty="0">
                    <a:solidFill>
                      <a:prstClr val="black"/>
                    </a:solidFill>
                    <a:latin typeface="Segoe UI Light" panose="020B0502040204020203" pitchFamily="34" charset="0"/>
                    <a:cs typeface="Segoe UI Light" panose="020B0502040204020203" pitchFamily="34" charset="0"/>
                  </a:rPr>
                  <a: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application</a:t>
                </a:r>
              </a:p>
            </p:txBody>
          </p:sp>
          <p:pic>
            <p:nvPicPr>
              <p:cNvPr id="21" name="Image 20">
                <a:extLst>
                  <a:ext uri="{FF2B5EF4-FFF2-40B4-BE49-F238E27FC236}">
                    <a16:creationId xmlns:a16="http://schemas.microsoft.com/office/drawing/2014/main" id="{A73957C3-1C20-42EE-9C47-4CA074C297C7}"/>
                  </a:ext>
                </a:extLst>
              </p:cNvPr>
              <p:cNvPicPr>
                <a:picLocks noChangeAspect="1"/>
              </p:cNvPicPr>
              <p:nvPr/>
            </p:nvPicPr>
            <p:blipFill>
              <a:blip r:embed="rId3"/>
              <a:stretch>
                <a:fillRect/>
              </a:stretch>
            </p:blipFill>
            <p:spPr>
              <a:xfrm>
                <a:off x="1689074" y="2690827"/>
                <a:ext cx="662696" cy="662696"/>
              </a:xfrm>
              <a:prstGeom prst="rect">
                <a:avLst/>
              </a:prstGeom>
            </p:spPr>
          </p:pic>
          <p:sp>
            <p:nvSpPr>
              <p:cNvPr id="22" name="Rectangle 21">
                <a:extLst>
                  <a:ext uri="{FF2B5EF4-FFF2-40B4-BE49-F238E27FC236}">
                    <a16:creationId xmlns:a16="http://schemas.microsoft.com/office/drawing/2014/main" id="{270C73F4-E52C-4D49-A936-0F1E9C9865A4}"/>
                  </a:ext>
                </a:extLst>
              </p:cNvPr>
              <p:cNvSpPr/>
              <p:nvPr/>
            </p:nvSpPr>
            <p:spPr>
              <a:xfrm>
                <a:off x="1392461" y="3516794"/>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pic>
            <p:nvPicPr>
              <p:cNvPr id="23" name="Picture 8" descr="Image result for .NET">
                <a:extLst>
                  <a:ext uri="{FF2B5EF4-FFF2-40B4-BE49-F238E27FC236}">
                    <a16:creationId xmlns:a16="http://schemas.microsoft.com/office/drawing/2014/main" id="{3EDFDF72-B3EA-49F8-B502-095FF9B9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772" y="3907911"/>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Windows Server logo">
                <a:extLst>
                  <a:ext uri="{FF2B5EF4-FFF2-40B4-BE49-F238E27FC236}">
                    <a16:creationId xmlns:a16="http://schemas.microsoft.com/office/drawing/2014/main" id="{D2ECBCF5-6713-4A0B-B6E2-410E16183A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22966" y="3853951"/>
                <a:ext cx="761033" cy="641842"/>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F2449CB9-0A56-45D9-BE75-CFB7390DAE18}"/>
                  </a:ext>
                </a:extLst>
              </p:cNvPr>
              <p:cNvPicPr>
                <a:picLocks noChangeAspect="1"/>
              </p:cNvPicPr>
              <p:nvPr/>
            </p:nvPicPr>
            <p:blipFill>
              <a:blip r:embed="rId6"/>
              <a:stretch>
                <a:fillRect/>
              </a:stretch>
            </p:blipFill>
            <p:spPr>
              <a:xfrm>
                <a:off x="2579121" y="3838866"/>
                <a:ext cx="896414" cy="733725"/>
              </a:xfrm>
              <a:prstGeom prst="rect">
                <a:avLst/>
              </a:prstGeom>
            </p:spPr>
          </p:pic>
          <p:sp>
            <p:nvSpPr>
              <p:cNvPr id="26" name="Rectangle 25">
                <a:extLst>
                  <a:ext uri="{FF2B5EF4-FFF2-40B4-BE49-F238E27FC236}">
                    <a16:creationId xmlns:a16="http://schemas.microsoft.com/office/drawing/2014/main" id="{81B1773A-613C-4E53-8F7A-30A16CE2CABD}"/>
                  </a:ext>
                </a:extLst>
              </p:cNvPr>
              <p:cNvSpPr/>
              <p:nvPr/>
            </p:nvSpPr>
            <p:spPr bwMode="auto">
              <a:xfrm>
                <a:off x="1030539" y="555029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27" name="Rectangle 26">
                <a:extLst>
                  <a:ext uri="{FF2B5EF4-FFF2-40B4-BE49-F238E27FC236}">
                    <a16:creationId xmlns:a16="http://schemas.microsoft.com/office/drawing/2014/main" id="{2CD1A624-716B-41E8-B6BA-D85B0DF7DBDB}"/>
                  </a:ext>
                </a:extLst>
              </p:cNvPr>
              <p:cNvSpPr/>
              <p:nvPr/>
            </p:nvSpPr>
            <p:spPr>
              <a:xfrm>
                <a:off x="2507912" y="4095147"/>
                <a:ext cx="878588" cy="430887"/>
              </a:xfrm>
              <a:prstGeom prst="rect">
                <a:avLst/>
              </a:prstGeom>
            </p:spPr>
            <p:txBody>
              <a:bodyPr wrap="square">
                <a:spAutoFit/>
              </a:bodyPr>
              <a:lstStyle/>
              <a:p>
                <a:pPr algn="ctr" defTabSz="932418">
                  <a:defRPr/>
                </a:pPr>
                <a:r>
                  <a:rPr lang="en-US" sz="1100" b="1" dirty="0">
                    <a:solidFill>
                      <a:prstClr val="white"/>
                    </a:solidFill>
                    <a:latin typeface="Segoe UI" panose="020B0502040204020203" pitchFamily="34" charset="0"/>
                    <a:cs typeface="Segoe UI" panose="020B0502040204020203" pitchFamily="34" charset="0"/>
                  </a:rPr>
                  <a:t>Relational Database</a:t>
                </a:r>
              </a:p>
            </p:txBody>
          </p:sp>
          <p:pic>
            <p:nvPicPr>
              <p:cNvPr id="28" name="Image 27">
                <a:extLst>
                  <a:ext uri="{FF2B5EF4-FFF2-40B4-BE49-F238E27FC236}">
                    <a16:creationId xmlns:a16="http://schemas.microsoft.com/office/drawing/2014/main" id="{2D5B38A2-177D-4E71-83FC-E7C4C146A5F4}"/>
                  </a:ext>
                </a:extLst>
              </p:cNvPr>
              <p:cNvPicPr>
                <a:picLocks noChangeAspect="1"/>
              </p:cNvPicPr>
              <p:nvPr/>
            </p:nvPicPr>
            <p:blipFill>
              <a:blip r:embed="rId7"/>
              <a:stretch>
                <a:fillRect/>
              </a:stretch>
            </p:blipFill>
            <p:spPr>
              <a:xfrm>
                <a:off x="1742330" y="4770053"/>
                <a:ext cx="733725" cy="733725"/>
              </a:xfrm>
              <a:prstGeom prst="rect">
                <a:avLst/>
              </a:prstGeom>
            </p:spPr>
          </p:pic>
          <p:cxnSp>
            <p:nvCxnSpPr>
              <p:cNvPr id="29" name="Connecteur droit avec flèche 28">
                <a:extLst>
                  <a:ext uri="{FF2B5EF4-FFF2-40B4-BE49-F238E27FC236}">
                    <a16:creationId xmlns:a16="http://schemas.microsoft.com/office/drawing/2014/main" id="{E9B0EFA4-62B3-42A3-BC62-15BD986F149E}"/>
                  </a:ext>
                </a:extLst>
              </p:cNvPr>
              <p:cNvCxnSpPr>
                <a:cxnSpLocks/>
                <a:stCxn id="28" idx="3"/>
              </p:cNvCxnSpPr>
              <p:nvPr/>
            </p:nvCxnSpPr>
            <p:spPr>
              <a:xfrm flipV="1">
                <a:off x="2476055" y="4665619"/>
                <a:ext cx="459965" cy="4712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15466FB-03A7-4610-B671-FD27D48349A7}"/>
                  </a:ext>
                </a:extLst>
              </p:cNvPr>
              <p:cNvCxnSpPr>
                <a:cxnSpLocks/>
                <a:stCxn id="28" idx="1"/>
              </p:cNvCxnSpPr>
              <p:nvPr/>
            </p:nvCxnSpPr>
            <p:spPr>
              <a:xfrm flipH="1" flipV="1">
                <a:off x="1312006" y="4630468"/>
                <a:ext cx="430324" cy="50644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409CE83-E2D7-4741-BA0F-083550129D34}"/>
                  </a:ext>
                </a:extLst>
              </p:cNvPr>
              <p:cNvCxnSpPr/>
              <p:nvPr/>
            </p:nvCxnSpPr>
            <p:spPr>
              <a:xfrm flipV="1">
                <a:off x="2134097" y="4535678"/>
                <a:ext cx="0" cy="2343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e 31">
              <a:extLst>
                <a:ext uri="{FF2B5EF4-FFF2-40B4-BE49-F238E27FC236}">
                  <a16:creationId xmlns:a16="http://schemas.microsoft.com/office/drawing/2014/main" id="{1974B02F-7A37-4789-B626-0D224539D9D9}"/>
                </a:ext>
              </a:extLst>
            </p:cNvPr>
            <p:cNvGrpSpPr/>
            <p:nvPr/>
          </p:nvGrpSpPr>
          <p:grpSpPr>
            <a:xfrm>
              <a:off x="7458013" y="1805372"/>
              <a:ext cx="3063862" cy="4323184"/>
              <a:chOff x="6421697" y="1913438"/>
              <a:chExt cx="3063864" cy="4323180"/>
            </a:xfrm>
          </p:grpSpPr>
          <p:sp>
            <p:nvSpPr>
              <p:cNvPr id="33" name="Rectangle : coins arrondis 32">
                <a:extLst>
                  <a:ext uri="{FF2B5EF4-FFF2-40B4-BE49-F238E27FC236}">
                    <a16:creationId xmlns:a16="http://schemas.microsoft.com/office/drawing/2014/main" id="{886D120D-1452-4AA7-B273-1BAB6665498D}"/>
                  </a:ext>
                </a:extLst>
              </p:cNvPr>
              <p:cNvSpPr/>
              <p:nvPr/>
            </p:nvSpPr>
            <p:spPr bwMode="auto">
              <a:xfrm>
                <a:off x="6421697" y="1913438"/>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34" name="Picture 74">
                <a:extLst>
                  <a:ext uri="{FF2B5EF4-FFF2-40B4-BE49-F238E27FC236}">
                    <a16:creationId xmlns:a16="http://schemas.microsoft.com/office/drawing/2014/main" id="{6E726751-4BEC-481D-B11E-160B62E19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9514" y="3315306"/>
                <a:ext cx="606401" cy="606401"/>
              </a:xfrm>
              <a:prstGeom prst="rect">
                <a:avLst/>
              </a:prstGeom>
            </p:spPr>
          </p:pic>
          <p:pic>
            <p:nvPicPr>
              <p:cNvPr id="35" name="Picture 8" descr="Image result for .NET">
                <a:extLst>
                  <a:ext uri="{FF2B5EF4-FFF2-40B4-BE49-F238E27FC236}">
                    <a16:creationId xmlns:a16="http://schemas.microsoft.com/office/drawing/2014/main" id="{73C0D311-EDCA-4EF0-A30E-848FFAB70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664" y="3321174"/>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quot;SQL Server&quot; icon">
                <a:extLst>
                  <a:ext uri="{FF2B5EF4-FFF2-40B4-BE49-F238E27FC236}">
                    <a16:creationId xmlns:a16="http://schemas.microsoft.com/office/drawing/2014/main" id="{B0170A0F-718A-433B-A467-3AB9F91231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847" r="28533"/>
              <a:stretch/>
            </p:blipFill>
            <p:spPr bwMode="auto">
              <a:xfrm>
                <a:off x="8450286" y="3315306"/>
                <a:ext cx="510334" cy="62864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F1A5731A-487C-48B8-9A4A-144AA4320E3D}"/>
                  </a:ext>
                </a:extLst>
              </p:cNvPr>
              <p:cNvSpPr/>
              <p:nvPr/>
            </p:nvSpPr>
            <p:spPr>
              <a:xfrm>
                <a:off x="6769295" y="2119194"/>
                <a:ext cx="2489330"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Lift &amp; Shift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apps (Cloud)</a:t>
                </a:r>
              </a:p>
            </p:txBody>
          </p:sp>
          <p:sp>
            <p:nvSpPr>
              <p:cNvPr id="40" name="Rectangle 39">
                <a:extLst>
                  <a:ext uri="{FF2B5EF4-FFF2-40B4-BE49-F238E27FC236}">
                    <a16:creationId xmlns:a16="http://schemas.microsoft.com/office/drawing/2014/main" id="{E95BB794-933B-4620-9BEB-A29571275872}"/>
                  </a:ext>
                </a:extLst>
              </p:cNvPr>
              <p:cNvSpPr/>
              <p:nvPr/>
            </p:nvSpPr>
            <p:spPr>
              <a:xfrm>
                <a:off x="7419908" y="2762402"/>
                <a:ext cx="1285545" cy="369332"/>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PaaS</a:t>
                </a:r>
                <a:r>
                  <a:rPr lang="en-US" sz="1800" dirty="0">
                    <a:solidFill>
                      <a:prstClr val="black"/>
                    </a:solidFill>
                    <a:latin typeface="Segoe UI" panose="020B0502040204020203" pitchFamily="34" charset="0"/>
                    <a:cs typeface="Segoe UI" panose="020B0502040204020203" pitchFamily="34" charset="0"/>
                  </a:rPr>
                  <a:t> </a:t>
                </a:r>
                <a:r>
                  <a:rPr lang="en-US" sz="1631" b="1" dirty="0">
                    <a:solidFill>
                      <a:prstClr val="black"/>
                    </a:solidFill>
                    <a:latin typeface="Segoe UI" panose="020B0502040204020203" pitchFamily="34" charset="0"/>
                    <a:cs typeface="Segoe UI" panose="020B0502040204020203" pitchFamily="34" charset="0"/>
                  </a:rPr>
                  <a:t>Cloud</a:t>
                </a:r>
              </a:p>
            </p:txBody>
          </p:sp>
        </p:grpSp>
        <p:cxnSp>
          <p:nvCxnSpPr>
            <p:cNvPr id="41" name="Connecteur droit avec flèche 40">
              <a:extLst>
                <a:ext uri="{FF2B5EF4-FFF2-40B4-BE49-F238E27FC236}">
                  <a16:creationId xmlns:a16="http://schemas.microsoft.com/office/drawing/2014/main" id="{7EF6E2B5-F74E-4304-A5AC-9AC4EF68EA54}"/>
                </a:ext>
              </a:extLst>
            </p:cNvPr>
            <p:cNvCxnSpPr>
              <a:cxnSpLocks/>
            </p:cNvCxnSpPr>
            <p:nvPr/>
          </p:nvCxnSpPr>
          <p:spPr>
            <a:xfrm>
              <a:off x="6451793" y="3281886"/>
              <a:ext cx="1031006"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91334DA-0830-4AE4-86A5-BAE042C39413}"/>
                </a:ext>
              </a:extLst>
            </p:cNvPr>
            <p:cNvCxnSpPr>
              <a:cxnSpLocks/>
            </p:cNvCxnSpPr>
            <p:nvPr/>
          </p:nvCxnSpPr>
          <p:spPr>
            <a:xfrm>
              <a:off x="6440070" y="4536103"/>
              <a:ext cx="1031005"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Image result for docker png logo">
              <a:extLst>
                <a:ext uri="{FF2B5EF4-FFF2-40B4-BE49-F238E27FC236}">
                  <a16:creationId xmlns:a16="http://schemas.microsoft.com/office/drawing/2014/main" id="{318A174F-D2CE-472C-A7DC-4971E7CEE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2408" y="4242821"/>
              <a:ext cx="882600" cy="882602"/>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eur droit 58">
              <a:extLst>
                <a:ext uri="{FF2B5EF4-FFF2-40B4-BE49-F238E27FC236}">
                  <a16:creationId xmlns:a16="http://schemas.microsoft.com/office/drawing/2014/main" id="{4A9AADC2-31EA-47AB-B02A-00779C9ADF9E}"/>
                </a:ext>
              </a:extLst>
            </p:cNvPr>
            <p:cNvCxnSpPr/>
            <p:nvPr/>
          </p:nvCxnSpPr>
          <p:spPr>
            <a:xfrm>
              <a:off x="7444950" y="4081553"/>
              <a:ext cx="3017874" cy="367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1" name="Picture 18" descr="Image result for Azure icon">
              <a:extLst>
                <a:ext uri="{FF2B5EF4-FFF2-40B4-BE49-F238E27FC236}">
                  <a16:creationId xmlns:a16="http://schemas.microsoft.com/office/drawing/2014/main" id="{2856391C-E68E-4023-80B8-0CD3542AED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5450" y="4934093"/>
              <a:ext cx="771153" cy="5888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visual studio png logo">
              <a:extLst>
                <a:ext uri="{FF2B5EF4-FFF2-40B4-BE49-F238E27FC236}">
                  <a16:creationId xmlns:a16="http://schemas.microsoft.com/office/drawing/2014/main" id="{6D2B319D-45DE-48CF-B0FB-CD0AF5A032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69414" y="4300201"/>
              <a:ext cx="631665" cy="6520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pplication Insights png logo">
              <a:extLst>
                <a:ext uri="{FF2B5EF4-FFF2-40B4-BE49-F238E27FC236}">
                  <a16:creationId xmlns:a16="http://schemas.microsoft.com/office/drawing/2014/main" id="{0121CE77-5A3D-46CB-B915-D3A9504313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48189" y="4476136"/>
              <a:ext cx="1377170" cy="7230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a:extLst>
              <a:ext uri="{FF2B5EF4-FFF2-40B4-BE49-F238E27FC236}">
                <a16:creationId xmlns:a16="http://schemas.microsoft.com/office/drawing/2014/main" id="{6F21C503-6C77-4E08-A764-3BFC11D2FF54}"/>
              </a:ext>
            </a:extLst>
          </p:cNvPr>
          <p:cNvGrpSpPr/>
          <p:nvPr/>
        </p:nvGrpSpPr>
        <p:grpSpPr>
          <a:xfrm>
            <a:off x="110566" y="1805320"/>
            <a:ext cx="1894904" cy="3879608"/>
            <a:chOff x="1052169" y="1965753"/>
            <a:chExt cx="1894904" cy="3879608"/>
          </a:xfrm>
        </p:grpSpPr>
        <p:sp>
          <p:nvSpPr>
            <p:cNvPr id="79" name="Rectangle 78">
              <a:extLst>
                <a:ext uri="{FF2B5EF4-FFF2-40B4-BE49-F238E27FC236}">
                  <a16:creationId xmlns:a16="http://schemas.microsoft.com/office/drawing/2014/main" id="{9595982F-1014-49D4-B6A5-4D95DEADA962}"/>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80" name="Rectangle 79">
              <a:extLst>
                <a:ext uri="{FF2B5EF4-FFF2-40B4-BE49-F238E27FC236}">
                  <a16:creationId xmlns:a16="http://schemas.microsoft.com/office/drawing/2014/main" id="{0CB28D00-195B-43B0-8FFF-CA9F375D97A4}"/>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81" name="Rectangle 80">
              <a:extLst>
                <a:ext uri="{FF2B5EF4-FFF2-40B4-BE49-F238E27FC236}">
                  <a16:creationId xmlns:a16="http://schemas.microsoft.com/office/drawing/2014/main" id="{B6D14ADA-5E0F-4CAB-B5CD-3C872549F798}"/>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82" name="Rectangle 81">
              <a:extLst>
                <a:ext uri="{FF2B5EF4-FFF2-40B4-BE49-F238E27FC236}">
                  <a16:creationId xmlns:a16="http://schemas.microsoft.com/office/drawing/2014/main" id="{255FEA95-A4FB-4720-93CB-E1459351D21E}"/>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83" name="Rectangle 82">
              <a:extLst>
                <a:ext uri="{FF2B5EF4-FFF2-40B4-BE49-F238E27FC236}">
                  <a16:creationId xmlns:a16="http://schemas.microsoft.com/office/drawing/2014/main" id="{44A4128C-43D9-4E7F-B5E4-3BBE4F86B58E}"/>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84" name="Rectangle 83">
              <a:extLst>
                <a:ext uri="{FF2B5EF4-FFF2-40B4-BE49-F238E27FC236}">
                  <a16:creationId xmlns:a16="http://schemas.microsoft.com/office/drawing/2014/main" id="{DD4585B2-C543-4FD4-86CF-FC437643962B}"/>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85" name="Rectangle 84">
              <a:extLst>
                <a:ext uri="{FF2B5EF4-FFF2-40B4-BE49-F238E27FC236}">
                  <a16:creationId xmlns:a16="http://schemas.microsoft.com/office/drawing/2014/main" id="{89302CDF-B0C6-4873-AE68-842EC160B01E}"/>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86" name="Rectangle 85">
              <a:extLst>
                <a:ext uri="{FF2B5EF4-FFF2-40B4-BE49-F238E27FC236}">
                  <a16:creationId xmlns:a16="http://schemas.microsoft.com/office/drawing/2014/main" id="{D9FF86B4-8CBC-436F-B06F-5F51BF6C385F}"/>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87" name="Rectangle 86">
              <a:extLst>
                <a:ext uri="{FF2B5EF4-FFF2-40B4-BE49-F238E27FC236}">
                  <a16:creationId xmlns:a16="http://schemas.microsoft.com/office/drawing/2014/main" id="{1557AE46-9976-434D-8DA4-E2F2C3DB28DD}"/>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88" name="Rectangle 87">
              <a:extLst>
                <a:ext uri="{FF2B5EF4-FFF2-40B4-BE49-F238E27FC236}">
                  <a16:creationId xmlns:a16="http://schemas.microsoft.com/office/drawing/2014/main" id="{8C7754F2-9B89-4C17-9535-6D4DDFA7C3AD}"/>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89" name="Left Brace 104">
              <a:extLst>
                <a:ext uri="{FF2B5EF4-FFF2-40B4-BE49-F238E27FC236}">
                  <a16:creationId xmlns:a16="http://schemas.microsoft.com/office/drawing/2014/main" id="{A7D966BB-F11B-4493-9A80-CB431EDEA3EF}"/>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90" name="TextBox 52">
              <a:extLst>
                <a:ext uri="{FF2B5EF4-FFF2-40B4-BE49-F238E27FC236}">
                  <a16:creationId xmlns:a16="http://schemas.microsoft.com/office/drawing/2014/main" id="{2C762CBC-3D28-4EAC-93B9-17B10F41DD0F}"/>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sp>
        <p:nvSpPr>
          <p:cNvPr id="91" name="Flèche : droite 90">
            <a:extLst>
              <a:ext uri="{FF2B5EF4-FFF2-40B4-BE49-F238E27FC236}">
                <a16:creationId xmlns:a16="http://schemas.microsoft.com/office/drawing/2014/main" id="{94D415F6-3F0D-4ACD-877D-3771DD00D2B6}"/>
              </a:ext>
            </a:extLst>
          </p:cNvPr>
          <p:cNvSpPr/>
          <p:nvPr/>
        </p:nvSpPr>
        <p:spPr bwMode="auto">
          <a:xfrm>
            <a:off x="2367446" y="6118983"/>
            <a:ext cx="7065504" cy="7833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2000" b="1" dirty="0">
                <a:gradFill>
                  <a:gsLst>
                    <a:gs pos="40075">
                      <a:srgbClr val="FFFFFF"/>
                    </a:gs>
                    <a:gs pos="30000">
                      <a:srgbClr val="FFFFFF"/>
                    </a:gs>
                  </a:gsLst>
                  <a:lin ang="5400000" scaled="0"/>
                </a:gradFill>
              </a:rPr>
              <a:t>No re-</a:t>
            </a:r>
            <a:r>
              <a:rPr lang="fr-CA" sz="2000" b="1" dirty="0" err="1">
                <a:gradFill>
                  <a:gsLst>
                    <a:gs pos="40075">
                      <a:srgbClr val="FFFFFF"/>
                    </a:gs>
                    <a:gs pos="30000">
                      <a:srgbClr val="FFFFFF"/>
                    </a:gs>
                  </a:gsLst>
                  <a:lin ang="5400000" scaled="0"/>
                </a:gradFill>
              </a:rPr>
              <a:t>architect</a:t>
            </a:r>
            <a:r>
              <a:rPr lang="fr-CA" sz="2000" b="1" dirty="0">
                <a:gradFill>
                  <a:gsLst>
                    <a:gs pos="40075">
                      <a:srgbClr val="FFFFFF"/>
                    </a:gs>
                    <a:gs pos="30000">
                      <a:srgbClr val="FFFFFF"/>
                    </a:gs>
                  </a:gsLst>
                  <a:lin ang="5400000" scaled="0"/>
                </a:gradFill>
              </a:rPr>
              <a:t>, no code changes</a:t>
            </a:r>
            <a:endParaRPr lang="en-CA" sz="2000" b="1"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779990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B17DBC-B14C-4323-9EC1-7CB13AD9556B}"/>
              </a:ext>
            </a:extLst>
          </p:cNvPr>
          <p:cNvSpPr>
            <a:spLocks noGrp="1"/>
          </p:cNvSpPr>
          <p:nvPr>
            <p:ph type="title"/>
          </p:nvPr>
        </p:nvSpPr>
        <p:spPr/>
        <p:txBody>
          <a:bodyPr>
            <a:normAutofit/>
          </a:bodyPr>
          <a:lstStyle/>
          <a:p>
            <a:r>
              <a:rPr lang="en-CA" dirty="0"/>
              <a:t>Cloud Native – Full PaaS</a:t>
            </a:r>
            <a:br>
              <a:rPr lang="en-CA" dirty="0"/>
            </a:br>
            <a:endParaRPr lang="en-CA" dirty="0"/>
          </a:p>
        </p:txBody>
      </p:sp>
      <p:grpSp>
        <p:nvGrpSpPr>
          <p:cNvPr id="3" name="Groupe 2">
            <a:extLst>
              <a:ext uri="{FF2B5EF4-FFF2-40B4-BE49-F238E27FC236}">
                <a16:creationId xmlns:a16="http://schemas.microsoft.com/office/drawing/2014/main" id="{B644477C-0DFA-4670-9100-4D74D38E4AA2}"/>
              </a:ext>
            </a:extLst>
          </p:cNvPr>
          <p:cNvGrpSpPr/>
          <p:nvPr/>
        </p:nvGrpSpPr>
        <p:grpSpPr>
          <a:xfrm>
            <a:off x="9622986" y="1707482"/>
            <a:ext cx="2247074" cy="3886475"/>
            <a:chOff x="6559478" y="2009660"/>
            <a:chExt cx="2247074" cy="3886475"/>
          </a:xfrm>
        </p:grpSpPr>
        <p:sp>
          <p:nvSpPr>
            <p:cNvPr id="4" name="Rectangle 3">
              <a:extLst>
                <a:ext uri="{FF2B5EF4-FFF2-40B4-BE49-F238E27FC236}">
                  <a16:creationId xmlns:a16="http://schemas.microsoft.com/office/drawing/2014/main" id="{00BBC2AE-C8C9-4F01-BD3C-80699257CD02}"/>
                </a:ext>
              </a:extLst>
            </p:cNvPr>
            <p:cNvSpPr/>
            <p:nvPr/>
          </p:nvSpPr>
          <p:spPr>
            <a:xfrm>
              <a:off x="6838353" y="2009660"/>
              <a:ext cx="1660809"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Platform</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5" name="Left Brace 123">
              <a:extLst>
                <a:ext uri="{FF2B5EF4-FFF2-40B4-BE49-F238E27FC236}">
                  <a16:creationId xmlns:a16="http://schemas.microsoft.com/office/drawing/2014/main" id="{AD3C5D9A-3F2B-48A0-8519-ED383197E445}"/>
                </a:ext>
              </a:extLst>
            </p:cNvPr>
            <p:cNvSpPr/>
            <p:nvPr/>
          </p:nvSpPr>
          <p:spPr>
            <a:xfrm flipH="1">
              <a:off x="8346494" y="3304579"/>
              <a:ext cx="174009" cy="259155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6" name="TextBox 54">
              <a:extLst>
                <a:ext uri="{FF2B5EF4-FFF2-40B4-BE49-F238E27FC236}">
                  <a16:creationId xmlns:a16="http://schemas.microsoft.com/office/drawing/2014/main" id="{238E84EF-6454-45E5-A6D3-A103DC91D2DE}"/>
                </a:ext>
              </a:extLst>
            </p:cNvPr>
            <p:cNvSpPr txBox="1"/>
            <p:nvPr/>
          </p:nvSpPr>
          <p:spPr>
            <a:xfrm flipH="1">
              <a:off x="8421831" y="3677158"/>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7" name="Left Brace 125">
              <a:extLst>
                <a:ext uri="{FF2B5EF4-FFF2-40B4-BE49-F238E27FC236}">
                  <a16:creationId xmlns:a16="http://schemas.microsoft.com/office/drawing/2014/main" id="{C150E065-1647-45C1-8341-9237F0EE8835}"/>
                </a:ext>
              </a:extLst>
            </p:cNvPr>
            <p:cNvSpPr/>
            <p:nvPr/>
          </p:nvSpPr>
          <p:spPr>
            <a:xfrm>
              <a:off x="6844253" y="2537866"/>
              <a:ext cx="126534" cy="70347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8" name="TextBox 60">
              <a:extLst>
                <a:ext uri="{FF2B5EF4-FFF2-40B4-BE49-F238E27FC236}">
                  <a16:creationId xmlns:a16="http://schemas.microsoft.com/office/drawing/2014/main" id="{D376E398-F9BD-4A14-BEFF-4484327ACB77}"/>
                </a:ext>
              </a:extLst>
            </p:cNvPr>
            <p:cNvSpPr txBox="1"/>
            <p:nvPr/>
          </p:nvSpPr>
          <p:spPr>
            <a:xfrm>
              <a:off x="6559478" y="2360203"/>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sp>
          <p:nvSpPr>
            <p:cNvPr id="9" name="Rectangle 8">
              <a:extLst>
                <a:ext uri="{FF2B5EF4-FFF2-40B4-BE49-F238E27FC236}">
                  <a16:creationId xmlns:a16="http://schemas.microsoft.com/office/drawing/2014/main" id="{75F85D09-F18C-4AAA-9617-A3E9E52156DE}"/>
                </a:ext>
              </a:extLst>
            </p:cNvPr>
            <p:cNvSpPr/>
            <p:nvPr/>
          </p:nvSpPr>
          <p:spPr>
            <a:xfrm>
              <a:off x="6978614" y="5195674"/>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10" name="Rectangle 9">
              <a:extLst>
                <a:ext uri="{FF2B5EF4-FFF2-40B4-BE49-F238E27FC236}">
                  <a16:creationId xmlns:a16="http://schemas.microsoft.com/office/drawing/2014/main" id="{4E0BA3F8-01EF-4332-964A-39C7365A0FE7}"/>
                </a:ext>
              </a:extLst>
            </p:cNvPr>
            <p:cNvSpPr/>
            <p:nvPr/>
          </p:nvSpPr>
          <p:spPr>
            <a:xfrm>
              <a:off x="6978614" y="4818245"/>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11" name="Rectangle 10">
              <a:extLst>
                <a:ext uri="{FF2B5EF4-FFF2-40B4-BE49-F238E27FC236}">
                  <a16:creationId xmlns:a16="http://schemas.microsoft.com/office/drawing/2014/main" id="{34EB9D9A-4408-4630-9E68-37B24A3D3EC7}"/>
                </a:ext>
              </a:extLst>
            </p:cNvPr>
            <p:cNvSpPr/>
            <p:nvPr/>
          </p:nvSpPr>
          <p:spPr>
            <a:xfrm>
              <a:off x="6978614" y="557310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12" name="Rectangle 11">
              <a:extLst>
                <a:ext uri="{FF2B5EF4-FFF2-40B4-BE49-F238E27FC236}">
                  <a16:creationId xmlns:a16="http://schemas.microsoft.com/office/drawing/2014/main" id="{F87DFDFA-ECE2-4C95-A21D-AD7DE76D5236}"/>
                </a:ext>
              </a:extLst>
            </p:cNvPr>
            <p:cNvSpPr/>
            <p:nvPr/>
          </p:nvSpPr>
          <p:spPr>
            <a:xfrm>
              <a:off x="6978614" y="4063389"/>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13" name="Rectangle 12">
              <a:extLst>
                <a:ext uri="{FF2B5EF4-FFF2-40B4-BE49-F238E27FC236}">
                  <a16:creationId xmlns:a16="http://schemas.microsoft.com/office/drawing/2014/main" id="{70BB67F9-A0A8-4842-9EDA-B9EF7A1EFE72}"/>
                </a:ext>
              </a:extLst>
            </p:cNvPr>
            <p:cNvSpPr/>
            <p:nvPr/>
          </p:nvSpPr>
          <p:spPr>
            <a:xfrm>
              <a:off x="6978614" y="368596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Middleware</a:t>
              </a:r>
            </a:p>
          </p:txBody>
        </p:sp>
        <p:sp>
          <p:nvSpPr>
            <p:cNvPr id="14" name="Rectangle 13">
              <a:extLst>
                <a:ext uri="{FF2B5EF4-FFF2-40B4-BE49-F238E27FC236}">
                  <a16:creationId xmlns:a16="http://schemas.microsoft.com/office/drawing/2014/main" id="{46BA189B-9050-4183-BE07-77BE89549A08}"/>
                </a:ext>
              </a:extLst>
            </p:cNvPr>
            <p:cNvSpPr/>
            <p:nvPr/>
          </p:nvSpPr>
          <p:spPr>
            <a:xfrm>
              <a:off x="6978614" y="4440817"/>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15" name="Rectangle 14">
              <a:extLst>
                <a:ext uri="{FF2B5EF4-FFF2-40B4-BE49-F238E27FC236}">
                  <a16:creationId xmlns:a16="http://schemas.microsoft.com/office/drawing/2014/main" id="{B1862102-4FFD-48E0-81F0-EFA30E385F1B}"/>
                </a:ext>
              </a:extLst>
            </p:cNvPr>
            <p:cNvSpPr/>
            <p:nvPr/>
          </p:nvSpPr>
          <p:spPr>
            <a:xfrm>
              <a:off x="6978614" y="2553675"/>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16" name="Rectangle 15">
              <a:extLst>
                <a:ext uri="{FF2B5EF4-FFF2-40B4-BE49-F238E27FC236}">
                  <a16:creationId xmlns:a16="http://schemas.microsoft.com/office/drawing/2014/main" id="{08EA8585-6AEC-490E-AE77-19ED5CB59EFB}"/>
                </a:ext>
              </a:extLst>
            </p:cNvPr>
            <p:cNvSpPr/>
            <p:nvPr/>
          </p:nvSpPr>
          <p:spPr>
            <a:xfrm>
              <a:off x="6978614" y="3308532"/>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17" name="Rectangle 16">
              <a:extLst>
                <a:ext uri="{FF2B5EF4-FFF2-40B4-BE49-F238E27FC236}">
                  <a16:creationId xmlns:a16="http://schemas.microsoft.com/office/drawing/2014/main" id="{C9DB097C-B408-466E-8C7E-246D46457639}"/>
                </a:ext>
              </a:extLst>
            </p:cNvPr>
            <p:cNvSpPr/>
            <p:nvPr/>
          </p:nvSpPr>
          <p:spPr>
            <a:xfrm>
              <a:off x="6978614" y="2931104"/>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grpSp>
      <p:grpSp>
        <p:nvGrpSpPr>
          <p:cNvPr id="18" name="Groupe 17">
            <a:extLst>
              <a:ext uri="{FF2B5EF4-FFF2-40B4-BE49-F238E27FC236}">
                <a16:creationId xmlns:a16="http://schemas.microsoft.com/office/drawing/2014/main" id="{F5AAF337-B9CF-4774-B2A7-6D11A08EB0D8}"/>
              </a:ext>
            </a:extLst>
          </p:cNvPr>
          <p:cNvGrpSpPr/>
          <p:nvPr/>
        </p:nvGrpSpPr>
        <p:grpSpPr>
          <a:xfrm>
            <a:off x="2274278" y="1569906"/>
            <a:ext cx="3073269" cy="4436191"/>
            <a:chOff x="548640" y="1841863"/>
            <a:chExt cx="3063864" cy="4323180"/>
          </a:xfrm>
        </p:grpSpPr>
        <p:sp>
          <p:nvSpPr>
            <p:cNvPr id="19" name="Rectangle : coins arrondis 18">
              <a:extLst>
                <a:ext uri="{FF2B5EF4-FFF2-40B4-BE49-F238E27FC236}">
                  <a16:creationId xmlns:a16="http://schemas.microsoft.com/office/drawing/2014/main" id="{42AAB351-FFDB-4C57-8456-94505C639198}"/>
                </a:ext>
              </a:extLst>
            </p:cNvPr>
            <p:cNvSpPr/>
            <p:nvPr/>
          </p:nvSpPr>
          <p:spPr bwMode="auto">
            <a:xfrm>
              <a:off x="548640" y="1841863"/>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vert"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0350074A-9A96-4AD9-8211-769D708CE85E}"/>
                </a:ext>
              </a:extLst>
            </p:cNvPr>
            <p:cNvSpPr/>
            <p:nvPr/>
          </p:nvSpPr>
          <p:spPr>
            <a:xfrm>
              <a:off x="859551" y="2068238"/>
              <a:ext cx="2506421"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Traditional Apps</a:t>
              </a:r>
              <a:r>
                <a:rPr lang="en-US" sz="1800" dirty="0">
                  <a:solidFill>
                    <a:prstClr val="black"/>
                  </a:solidFill>
                  <a:latin typeface="Segoe UI Light" panose="020B0502040204020203" pitchFamily="34" charset="0"/>
                  <a:cs typeface="Segoe UI Light" panose="020B0502040204020203" pitchFamily="34" charset="0"/>
                </a:rPr>
                <a: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application</a:t>
              </a:r>
            </a:p>
          </p:txBody>
        </p:sp>
        <p:pic>
          <p:nvPicPr>
            <p:cNvPr id="21" name="Image 20">
              <a:extLst>
                <a:ext uri="{FF2B5EF4-FFF2-40B4-BE49-F238E27FC236}">
                  <a16:creationId xmlns:a16="http://schemas.microsoft.com/office/drawing/2014/main" id="{A73957C3-1C20-42EE-9C47-4CA074C297C7}"/>
                </a:ext>
              </a:extLst>
            </p:cNvPr>
            <p:cNvPicPr>
              <a:picLocks noChangeAspect="1"/>
            </p:cNvPicPr>
            <p:nvPr/>
          </p:nvPicPr>
          <p:blipFill>
            <a:blip r:embed="rId3"/>
            <a:stretch>
              <a:fillRect/>
            </a:stretch>
          </p:blipFill>
          <p:spPr>
            <a:xfrm>
              <a:off x="1689074" y="2690827"/>
              <a:ext cx="662696" cy="662696"/>
            </a:xfrm>
            <a:prstGeom prst="rect">
              <a:avLst/>
            </a:prstGeom>
          </p:spPr>
        </p:pic>
        <p:sp>
          <p:nvSpPr>
            <p:cNvPr id="22" name="Rectangle 21">
              <a:extLst>
                <a:ext uri="{FF2B5EF4-FFF2-40B4-BE49-F238E27FC236}">
                  <a16:creationId xmlns:a16="http://schemas.microsoft.com/office/drawing/2014/main" id="{270C73F4-E52C-4D49-A936-0F1E9C9865A4}"/>
                </a:ext>
              </a:extLst>
            </p:cNvPr>
            <p:cNvSpPr/>
            <p:nvPr/>
          </p:nvSpPr>
          <p:spPr>
            <a:xfrm>
              <a:off x="1392461" y="3516794"/>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pic>
          <p:nvPicPr>
            <p:cNvPr id="23" name="Picture 8" descr="Image result for .NET">
              <a:extLst>
                <a:ext uri="{FF2B5EF4-FFF2-40B4-BE49-F238E27FC236}">
                  <a16:creationId xmlns:a16="http://schemas.microsoft.com/office/drawing/2014/main" id="{3EDFDF72-B3EA-49F8-B502-095FF9B9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772" y="3907911"/>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Windows Server logo">
              <a:extLst>
                <a:ext uri="{FF2B5EF4-FFF2-40B4-BE49-F238E27FC236}">
                  <a16:creationId xmlns:a16="http://schemas.microsoft.com/office/drawing/2014/main" id="{D2ECBCF5-6713-4A0B-B6E2-410E16183A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22966" y="3853951"/>
              <a:ext cx="761033" cy="641842"/>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F2449CB9-0A56-45D9-BE75-CFB7390DAE18}"/>
                </a:ext>
              </a:extLst>
            </p:cNvPr>
            <p:cNvPicPr>
              <a:picLocks noChangeAspect="1"/>
            </p:cNvPicPr>
            <p:nvPr/>
          </p:nvPicPr>
          <p:blipFill>
            <a:blip r:embed="rId6"/>
            <a:stretch>
              <a:fillRect/>
            </a:stretch>
          </p:blipFill>
          <p:spPr>
            <a:xfrm>
              <a:off x="2579121" y="3838866"/>
              <a:ext cx="896414" cy="733725"/>
            </a:xfrm>
            <a:prstGeom prst="rect">
              <a:avLst/>
            </a:prstGeom>
          </p:spPr>
        </p:pic>
        <p:sp>
          <p:nvSpPr>
            <p:cNvPr id="26" name="Rectangle 25">
              <a:extLst>
                <a:ext uri="{FF2B5EF4-FFF2-40B4-BE49-F238E27FC236}">
                  <a16:creationId xmlns:a16="http://schemas.microsoft.com/office/drawing/2014/main" id="{81B1773A-613C-4E53-8F7A-30A16CE2CABD}"/>
                </a:ext>
              </a:extLst>
            </p:cNvPr>
            <p:cNvSpPr/>
            <p:nvPr/>
          </p:nvSpPr>
          <p:spPr bwMode="auto">
            <a:xfrm>
              <a:off x="1030539" y="555029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27" name="Rectangle 26">
              <a:extLst>
                <a:ext uri="{FF2B5EF4-FFF2-40B4-BE49-F238E27FC236}">
                  <a16:creationId xmlns:a16="http://schemas.microsoft.com/office/drawing/2014/main" id="{2CD1A624-716B-41E8-B6BA-D85B0DF7DBDB}"/>
                </a:ext>
              </a:extLst>
            </p:cNvPr>
            <p:cNvSpPr/>
            <p:nvPr/>
          </p:nvSpPr>
          <p:spPr>
            <a:xfrm>
              <a:off x="2507912" y="4095147"/>
              <a:ext cx="878588" cy="430887"/>
            </a:xfrm>
            <a:prstGeom prst="rect">
              <a:avLst/>
            </a:prstGeom>
          </p:spPr>
          <p:txBody>
            <a:bodyPr wrap="square">
              <a:spAutoFit/>
            </a:bodyPr>
            <a:lstStyle/>
            <a:p>
              <a:pPr algn="ctr" defTabSz="932418">
                <a:defRPr/>
              </a:pPr>
              <a:r>
                <a:rPr lang="en-US" sz="1100" b="1" dirty="0">
                  <a:solidFill>
                    <a:prstClr val="white"/>
                  </a:solidFill>
                  <a:latin typeface="Segoe UI" panose="020B0502040204020203" pitchFamily="34" charset="0"/>
                  <a:cs typeface="Segoe UI" panose="020B0502040204020203" pitchFamily="34" charset="0"/>
                </a:rPr>
                <a:t>Relational Database</a:t>
              </a:r>
            </a:p>
          </p:txBody>
        </p:sp>
        <p:pic>
          <p:nvPicPr>
            <p:cNvPr id="28" name="Image 27">
              <a:extLst>
                <a:ext uri="{FF2B5EF4-FFF2-40B4-BE49-F238E27FC236}">
                  <a16:creationId xmlns:a16="http://schemas.microsoft.com/office/drawing/2014/main" id="{2D5B38A2-177D-4E71-83FC-E7C4C146A5F4}"/>
                </a:ext>
              </a:extLst>
            </p:cNvPr>
            <p:cNvPicPr>
              <a:picLocks noChangeAspect="1"/>
            </p:cNvPicPr>
            <p:nvPr/>
          </p:nvPicPr>
          <p:blipFill>
            <a:blip r:embed="rId7"/>
            <a:stretch>
              <a:fillRect/>
            </a:stretch>
          </p:blipFill>
          <p:spPr>
            <a:xfrm>
              <a:off x="1742330" y="4770053"/>
              <a:ext cx="733725" cy="733725"/>
            </a:xfrm>
            <a:prstGeom prst="rect">
              <a:avLst/>
            </a:prstGeom>
          </p:spPr>
        </p:pic>
        <p:cxnSp>
          <p:nvCxnSpPr>
            <p:cNvPr id="29" name="Connecteur droit avec flèche 28">
              <a:extLst>
                <a:ext uri="{FF2B5EF4-FFF2-40B4-BE49-F238E27FC236}">
                  <a16:creationId xmlns:a16="http://schemas.microsoft.com/office/drawing/2014/main" id="{E9B0EFA4-62B3-42A3-BC62-15BD986F149E}"/>
                </a:ext>
              </a:extLst>
            </p:cNvPr>
            <p:cNvCxnSpPr>
              <a:cxnSpLocks/>
              <a:stCxn id="28" idx="3"/>
            </p:cNvCxnSpPr>
            <p:nvPr/>
          </p:nvCxnSpPr>
          <p:spPr>
            <a:xfrm flipV="1">
              <a:off x="2476055" y="4665619"/>
              <a:ext cx="459965" cy="4712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15466FB-03A7-4610-B671-FD27D48349A7}"/>
                </a:ext>
              </a:extLst>
            </p:cNvPr>
            <p:cNvCxnSpPr>
              <a:cxnSpLocks/>
              <a:stCxn id="28" idx="1"/>
            </p:cNvCxnSpPr>
            <p:nvPr/>
          </p:nvCxnSpPr>
          <p:spPr>
            <a:xfrm flipH="1" flipV="1">
              <a:off x="1312006" y="4630468"/>
              <a:ext cx="430324" cy="50644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409CE83-E2D7-4741-BA0F-083550129D34}"/>
                </a:ext>
              </a:extLst>
            </p:cNvPr>
            <p:cNvCxnSpPr/>
            <p:nvPr/>
          </p:nvCxnSpPr>
          <p:spPr>
            <a:xfrm flipV="1">
              <a:off x="2134097" y="4535678"/>
              <a:ext cx="0" cy="2343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e 31">
            <a:extLst>
              <a:ext uri="{FF2B5EF4-FFF2-40B4-BE49-F238E27FC236}">
                <a16:creationId xmlns:a16="http://schemas.microsoft.com/office/drawing/2014/main" id="{1974B02F-7A37-4789-B626-0D224539D9D9}"/>
              </a:ext>
            </a:extLst>
          </p:cNvPr>
          <p:cNvGrpSpPr/>
          <p:nvPr/>
        </p:nvGrpSpPr>
        <p:grpSpPr>
          <a:xfrm>
            <a:off x="6381717" y="1569906"/>
            <a:ext cx="3073269" cy="4436190"/>
            <a:chOff x="6421697" y="1913438"/>
            <a:chExt cx="3063864" cy="4323180"/>
          </a:xfrm>
        </p:grpSpPr>
        <p:sp>
          <p:nvSpPr>
            <p:cNvPr id="33" name="Rectangle : coins arrondis 32">
              <a:extLst>
                <a:ext uri="{FF2B5EF4-FFF2-40B4-BE49-F238E27FC236}">
                  <a16:creationId xmlns:a16="http://schemas.microsoft.com/office/drawing/2014/main" id="{886D120D-1452-4AA7-B273-1BAB6665498D}"/>
                </a:ext>
              </a:extLst>
            </p:cNvPr>
            <p:cNvSpPr/>
            <p:nvPr/>
          </p:nvSpPr>
          <p:spPr bwMode="auto">
            <a:xfrm>
              <a:off x="6421697" y="1913438"/>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34" name="Picture 74">
              <a:extLst>
                <a:ext uri="{FF2B5EF4-FFF2-40B4-BE49-F238E27FC236}">
                  <a16:creationId xmlns:a16="http://schemas.microsoft.com/office/drawing/2014/main" id="{6E726751-4BEC-481D-B11E-160B62E19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9514" y="3315306"/>
              <a:ext cx="606401" cy="606401"/>
            </a:xfrm>
            <a:prstGeom prst="rect">
              <a:avLst/>
            </a:prstGeom>
          </p:spPr>
        </p:pic>
        <p:pic>
          <p:nvPicPr>
            <p:cNvPr id="35" name="Picture 8" descr="Image result for .NET">
              <a:extLst>
                <a:ext uri="{FF2B5EF4-FFF2-40B4-BE49-F238E27FC236}">
                  <a16:creationId xmlns:a16="http://schemas.microsoft.com/office/drawing/2014/main" id="{73C0D311-EDCA-4EF0-A30E-848FFAB70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664" y="3321174"/>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quot;SQL Server&quot; icon">
              <a:extLst>
                <a:ext uri="{FF2B5EF4-FFF2-40B4-BE49-F238E27FC236}">
                  <a16:creationId xmlns:a16="http://schemas.microsoft.com/office/drawing/2014/main" id="{B0170A0F-718A-433B-A467-3AB9F91231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847" r="28533"/>
            <a:stretch/>
          </p:blipFill>
          <p:spPr bwMode="auto">
            <a:xfrm>
              <a:off x="8450286" y="3315306"/>
              <a:ext cx="510334" cy="62864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F1A5731A-487C-48B8-9A4A-144AA4320E3D}"/>
                </a:ext>
              </a:extLst>
            </p:cNvPr>
            <p:cNvSpPr/>
            <p:nvPr/>
          </p:nvSpPr>
          <p:spPr>
            <a:xfrm>
              <a:off x="6769295" y="2119194"/>
              <a:ext cx="2489330"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Cloud Optimized</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apps (Cloud)</a:t>
              </a:r>
            </a:p>
          </p:txBody>
        </p:sp>
        <p:sp>
          <p:nvSpPr>
            <p:cNvPr id="40" name="Rectangle 39">
              <a:extLst>
                <a:ext uri="{FF2B5EF4-FFF2-40B4-BE49-F238E27FC236}">
                  <a16:creationId xmlns:a16="http://schemas.microsoft.com/office/drawing/2014/main" id="{E95BB794-933B-4620-9BEB-A29571275872}"/>
                </a:ext>
              </a:extLst>
            </p:cNvPr>
            <p:cNvSpPr/>
            <p:nvPr/>
          </p:nvSpPr>
          <p:spPr>
            <a:xfrm>
              <a:off x="7216518" y="2762403"/>
              <a:ext cx="1692321" cy="359923"/>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Full PaaS</a:t>
              </a:r>
              <a:r>
                <a:rPr lang="en-US" sz="1800" dirty="0">
                  <a:solidFill>
                    <a:prstClr val="black"/>
                  </a:solidFill>
                  <a:latin typeface="Segoe UI" panose="020B0502040204020203" pitchFamily="34" charset="0"/>
                  <a:cs typeface="Segoe UI" panose="020B0502040204020203" pitchFamily="34" charset="0"/>
                </a:rPr>
                <a:t> </a:t>
              </a:r>
              <a:r>
                <a:rPr lang="en-US" sz="1631" b="1" dirty="0">
                  <a:solidFill>
                    <a:prstClr val="black"/>
                  </a:solidFill>
                  <a:latin typeface="Segoe UI" panose="020B0502040204020203" pitchFamily="34" charset="0"/>
                  <a:cs typeface="Segoe UI" panose="020B0502040204020203" pitchFamily="34" charset="0"/>
                </a:rPr>
                <a:t>Cloud</a:t>
              </a:r>
            </a:p>
          </p:txBody>
        </p:sp>
      </p:grpSp>
      <p:cxnSp>
        <p:nvCxnSpPr>
          <p:cNvPr id="41" name="Connecteur droit avec flèche 40">
            <a:extLst>
              <a:ext uri="{FF2B5EF4-FFF2-40B4-BE49-F238E27FC236}">
                <a16:creationId xmlns:a16="http://schemas.microsoft.com/office/drawing/2014/main" id="{7EF6E2B5-F74E-4304-A5AC-9AC4EF68EA54}"/>
              </a:ext>
            </a:extLst>
          </p:cNvPr>
          <p:cNvCxnSpPr>
            <a:cxnSpLocks/>
          </p:cNvCxnSpPr>
          <p:nvPr/>
        </p:nvCxnSpPr>
        <p:spPr>
          <a:xfrm>
            <a:off x="5372408" y="3085015"/>
            <a:ext cx="1034171"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91334DA-0830-4AE4-86A5-BAE042C39413}"/>
              </a:ext>
            </a:extLst>
          </p:cNvPr>
          <p:cNvCxnSpPr>
            <a:cxnSpLocks/>
          </p:cNvCxnSpPr>
          <p:nvPr/>
        </p:nvCxnSpPr>
        <p:spPr>
          <a:xfrm>
            <a:off x="5360649" y="4372017"/>
            <a:ext cx="1034170"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Image result for docker png logo">
            <a:extLst>
              <a:ext uri="{FF2B5EF4-FFF2-40B4-BE49-F238E27FC236}">
                <a16:creationId xmlns:a16="http://schemas.microsoft.com/office/drawing/2014/main" id="{318A174F-D2CE-472C-A7DC-4971E7CEE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6924" y="4071070"/>
            <a:ext cx="614698" cy="628836"/>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eur droit 58">
            <a:extLst>
              <a:ext uri="{FF2B5EF4-FFF2-40B4-BE49-F238E27FC236}">
                <a16:creationId xmlns:a16="http://schemas.microsoft.com/office/drawing/2014/main" id="{4A9AADC2-31EA-47AB-B02A-00779C9ADF9E}"/>
              </a:ext>
            </a:extLst>
          </p:cNvPr>
          <p:cNvCxnSpPr/>
          <p:nvPr/>
        </p:nvCxnSpPr>
        <p:spPr>
          <a:xfrm>
            <a:off x="6368614" y="3905585"/>
            <a:ext cx="3027140" cy="3770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1" name="Picture 18" descr="Image result for Azure icon">
            <a:extLst>
              <a:ext uri="{FF2B5EF4-FFF2-40B4-BE49-F238E27FC236}">
                <a16:creationId xmlns:a16="http://schemas.microsoft.com/office/drawing/2014/main" id="{2856391C-E68E-4023-80B8-0CD3542AED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7176" y="4056182"/>
            <a:ext cx="711697" cy="5559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visual studio png logo">
            <a:extLst>
              <a:ext uri="{FF2B5EF4-FFF2-40B4-BE49-F238E27FC236}">
                <a16:creationId xmlns:a16="http://schemas.microsoft.com/office/drawing/2014/main" id="{6D2B319D-45DE-48CF-B0FB-CD0AF5A032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2011" y="4082370"/>
            <a:ext cx="538014" cy="5681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pplication Insights png logo">
            <a:extLst>
              <a:ext uri="{FF2B5EF4-FFF2-40B4-BE49-F238E27FC236}">
                <a16:creationId xmlns:a16="http://schemas.microsoft.com/office/drawing/2014/main" id="{0121CE77-5A3D-46CB-B915-D3A9504313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3404" y="4074497"/>
            <a:ext cx="1102290" cy="58563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e 77">
            <a:extLst>
              <a:ext uri="{FF2B5EF4-FFF2-40B4-BE49-F238E27FC236}">
                <a16:creationId xmlns:a16="http://schemas.microsoft.com/office/drawing/2014/main" id="{6F21C503-6C77-4E08-A764-3BFC11D2FF54}"/>
              </a:ext>
            </a:extLst>
          </p:cNvPr>
          <p:cNvGrpSpPr/>
          <p:nvPr/>
        </p:nvGrpSpPr>
        <p:grpSpPr>
          <a:xfrm>
            <a:off x="132600" y="1816337"/>
            <a:ext cx="1894904" cy="3879608"/>
            <a:chOff x="1052169" y="1965753"/>
            <a:chExt cx="1894904" cy="3879608"/>
          </a:xfrm>
        </p:grpSpPr>
        <p:sp>
          <p:nvSpPr>
            <p:cNvPr id="79" name="Rectangle 78">
              <a:extLst>
                <a:ext uri="{FF2B5EF4-FFF2-40B4-BE49-F238E27FC236}">
                  <a16:creationId xmlns:a16="http://schemas.microsoft.com/office/drawing/2014/main" id="{9595982F-1014-49D4-B6A5-4D95DEADA962}"/>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80" name="Rectangle 79">
              <a:extLst>
                <a:ext uri="{FF2B5EF4-FFF2-40B4-BE49-F238E27FC236}">
                  <a16:creationId xmlns:a16="http://schemas.microsoft.com/office/drawing/2014/main" id="{0CB28D00-195B-43B0-8FFF-CA9F375D97A4}"/>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81" name="Rectangle 80">
              <a:extLst>
                <a:ext uri="{FF2B5EF4-FFF2-40B4-BE49-F238E27FC236}">
                  <a16:creationId xmlns:a16="http://schemas.microsoft.com/office/drawing/2014/main" id="{B6D14ADA-5E0F-4CAB-B5CD-3C872549F798}"/>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82" name="Rectangle 81">
              <a:extLst>
                <a:ext uri="{FF2B5EF4-FFF2-40B4-BE49-F238E27FC236}">
                  <a16:creationId xmlns:a16="http://schemas.microsoft.com/office/drawing/2014/main" id="{255FEA95-A4FB-4720-93CB-E1459351D21E}"/>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83" name="Rectangle 82">
              <a:extLst>
                <a:ext uri="{FF2B5EF4-FFF2-40B4-BE49-F238E27FC236}">
                  <a16:creationId xmlns:a16="http://schemas.microsoft.com/office/drawing/2014/main" id="{44A4128C-43D9-4E7F-B5E4-3BBE4F86B58E}"/>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84" name="Rectangle 83">
              <a:extLst>
                <a:ext uri="{FF2B5EF4-FFF2-40B4-BE49-F238E27FC236}">
                  <a16:creationId xmlns:a16="http://schemas.microsoft.com/office/drawing/2014/main" id="{DD4585B2-C543-4FD4-86CF-FC437643962B}"/>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85" name="Rectangle 84">
              <a:extLst>
                <a:ext uri="{FF2B5EF4-FFF2-40B4-BE49-F238E27FC236}">
                  <a16:creationId xmlns:a16="http://schemas.microsoft.com/office/drawing/2014/main" id="{89302CDF-B0C6-4873-AE68-842EC160B01E}"/>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86" name="Rectangle 85">
              <a:extLst>
                <a:ext uri="{FF2B5EF4-FFF2-40B4-BE49-F238E27FC236}">
                  <a16:creationId xmlns:a16="http://schemas.microsoft.com/office/drawing/2014/main" id="{D9FF86B4-8CBC-436F-B06F-5F51BF6C385F}"/>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87" name="Rectangle 86">
              <a:extLst>
                <a:ext uri="{FF2B5EF4-FFF2-40B4-BE49-F238E27FC236}">
                  <a16:creationId xmlns:a16="http://schemas.microsoft.com/office/drawing/2014/main" id="{1557AE46-9976-434D-8DA4-E2F2C3DB28DD}"/>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88" name="Rectangle 87">
              <a:extLst>
                <a:ext uri="{FF2B5EF4-FFF2-40B4-BE49-F238E27FC236}">
                  <a16:creationId xmlns:a16="http://schemas.microsoft.com/office/drawing/2014/main" id="{8C7754F2-9B89-4C17-9535-6D4DDFA7C3AD}"/>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89" name="Left Brace 104">
              <a:extLst>
                <a:ext uri="{FF2B5EF4-FFF2-40B4-BE49-F238E27FC236}">
                  <a16:creationId xmlns:a16="http://schemas.microsoft.com/office/drawing/2014/main" id="{A7D966BB-F11B-4493-9A80-CB431EDEA3EF}"/>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90" name="TextBox 52">
              <a:extLst>
                <a:ext uri="{FF2B5EF4-FFF2-40B4-BE49-F238E27FC236}">
                  <a16:creationId xmlns:a16="http://schemas.microsoft.com/office/drawing/2014/main" id="{2C762CBC-3D28-4EAC-93B9-17B10F41DD0F}"/>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sp>
        <p:nvSpPr>
          <p:cNvPr id="91" name="Flèche : droite 90">
            <a:extLst>
              <a:ext uri="{FF2B5EF4-FFF2-40B4-BE49-F238E27FC236}">
                <a16:creationId xmlns:a16="http://schemas.microsoft.com/office/drawing/2014/main" id="{94D415F6-3F0D-4ACD-877D-3771DD00D2B6}"/>
              </a:ext>
            </a:extLst>
          </p:cNvPr>
          <p:cNvSpPr/>
          <p:nvPr/>
        </p:nvSpPr>
        <p:spPr bwMode="auto">
          <a:xfrm>
            <a:off x="2389480" y="6130000"/>
            <a:ext cx="7065504" cy="7833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CA" sz="2000" b="1" dirty="0">
                <a:gradFill>
                  <a:gsLst>
                    <a:gs pos="40075">
                      <a:srgbClr val="FFFFFF"/>
                    </a:gs>
                    <a:gs pos="30000">
                      <a:srgbClr val="FFFFFF"/>
                    </a:gs>
                  </a:gsLst>
                  <a:lin ang="5400000" scaled="0"/>
                </a:gradFill>
              </a:rPr>
              <a:t>Architected for the Cloud – New Code to adapt</a:t>
            </a:r>
          </a:p>
        </p:txBody>
      </p:sp>
      <p:pic>
        <p:nvPicPr>
          <p:cNvPr id="63" name="Picture 6" descr="Image result for Service Bus  azure png transparent">
            <a:extLst>
              <a:ext uri="{FF2B5EF4-FFF2-40B4-BE49-F238E27FC236}">
                <a16:creationId xmlns:a16="http://schemas.microsoft.com/office/drawing/2014/main" id="{0386E897-1167-4419-8F2C-D7FF88BBCD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42996" y="4774943"/>
            <a:ext cx="513470" cy="51347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Image result for BLOB Storage  azure png transparent">
            <a:extLst>
              <a:ext uri="{FF2B5EF4-FFF2-40B4-BE49-F238E27FC236}">
                <a16:creationId xmlns:a16="http://schemas.microsoft.com/office/drawing/2014/main" id="{CA20C73A-1A27-41D4-8D27-3A5B139970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60087" y="4687136"/>
            <a:ext cx="592813" cy="59281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Image result for Redis Cache  azure png transparent">
            <a:extLst>
              <a:ext uri="{FF2B5EF4-FFF2-40B4-BE49-F238E27FC236}">
                <a16:creationId xmlns:a16="http://schemas.microsoft.com/office/drawing/2014/main" id="{B16E1370-C05F-48BA-A128-B9F534487B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76066" y="5345159"/>
            <a:ext cx="450540" cy="45054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Image result for sql database  azure png transparent">
            <a:extLst>
              <a:ext uri="{FF2B5EF4-FFF2-40B4-BE49-F238E27FC236}">
                <a16:creationId xmlns:a16="http://schemas.microsoft.com/office/drawing/2014/main" id="{88150C51-3D71-4CAC-A04D-BD66ECA2CF6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79747" y="4771078"/>
            <a:ext cx="458540" cy="48103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Related image">
            <a:extLst>
              <a:ext uri="{FF2B5EF4-FFF2-40B4-BE49-F238E27FC236}">
                <a16:creationId xmlns:a16="http://schemas.microsoft.com/office/drawing/2014/main" id="{6A1B8EE5-1043-4A89-8225-D3D86211C5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0063" y="5375281"/>
            <a:ext cx="440024" cy="44002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6" descr="Image result for key value azure png transparent">
            <a:extLst>
              <a:ext uri="{FF2B5EF4-FFF2-40B4-BE49-F238E27FC236}">
                <a16:creationId xmlns:a16="http://schemas.microsoft.com/office/drawing/2014/main" id="{AEBBF9EE-A5FA-4DBE-BB95-CD0ABC2A5C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2654" y="5371258"/>
            <a:ext cx="825911" cy="40856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Image result for Azure Service Fabric png transparent">
            <a:extLst>
              <a:ext uri="{FF2B5EF4-FFF2-40B4-BE49-F238E27FC236}">
                <a16:creationId xmlns:a16="http://schemas.microsoft.com/office/drawing/2014/main" id="{448676C1-6386-4A36-BE0C-97BC859080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25423" y="4703639"/>
            <a:ext cx="942682" cy="49490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Azure Container Service png transparent">
            <a:extLst>
              <a:ext uri="{FF2B5EF4-FFF2-40B4-BE49-F238E27FC236}">
                <a16:creationId xmlns:a16="http://schemas.microsoft.com/office/drawing/2014/main" id="{9F71BA21-4BD1-440D-80C0-B377F4BDED5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96165" y="5222926"/>
            <a:ext cx="585457" cy="58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711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9F0AAE-50D8-43A0-B677-8F26E01A9B65}"/>
              </a:ext>
            </a:extLst>
          </p:cNvPr>
          <p:cNvSpPr>
            <a:spLocks noGrp="1"/>
          </p:cNvSpPr>
          <p:nvPr>
            <p:ph type="title"/>
          </p:nvPr>
        </p:nvSpPr>
        <p:spPr/>
        <p:txBody>
          <a:bodyPr>
            <a:normAutofit/>
          </a:bodyPr>
          <a:lstStyle/>
          <a:p>
            <a:r>
              <a:rPr lang="en-CA" dirty="0"/>
              <a:t>Azure Database Migration Service</a:t>
            </a:r>
          </a:p>
        </p:txBody>
      </p:sp>
      <p:grpSp>
        <p:nvGrpSpPr>
          <p:cNvPr id="2048" name="Groupe 2047">
            <a:extLst>
              <a:ext uri="{FF2B5EF4-FFF2-40B4-BE49-F238E27FC236}">
                <a16:creationId xmlns:a16="http://schemas.microsoft.com/office/drawing/2014/main" id="{20A9E987-F0BF-4ACA-B704-588511D7DE8A}"/>
              </a:ext>
            </a:extLst>
          </p:cNvPr>
          <p:cNvGrpSpPr/>
          <p:nvPr/>
        </p:nvGrpSpPr>
        <p:grpSpPr>
          <a:xfrm>
            <a:off x="1562534" y="1856880"/>
            <a:ext cx="8927429" cy="4369245"/>
            <a:chOff x="876737" y="1856880"/>
            <a:chExt cx="8927429" cy="4369245"/>
          </a:xfrm>
        </p:grpSpPr>
        <p:sp>
          <p:nvSpPr>
            <p:cNvPr id="6" name="Rectangle : coins arrondis 5">
              <a:extLst>
                <a:ext uri="{FF2B5EF4-FFF2-40B4-BE49-F238E27FC236}">
                  <a16:creationId xmlns:a16="http://schemas.microsoft.com/office/drawing/2014/main" id="{C3D20519-DAA5-484B-B781-8229A4C8372F}"/>
                </a:ext>
              </a:extLst>
            </p:cNvPr>
            <p:cNvSpPr/>
            <p:nvPr/>
          </p:nvSpPr>
          <p:spPr bwMode="auto">
            <a:xfrm>
              <a:off x="876737" y="1856880"/>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pic>
          <p:nvPicPr>
            <p:cNvPr id="8" name="Image 7">
              <a:extLst>
                <a:ext uri="{FF2B5EF4-FFF2-40B4-BE49-F238E27FC236}">
                  <a16:creationId xmlns:a16="http://schemas.microsoft.com/office/drawing/2014/main" id="{F11C838B-6D32-4F56-B4D2-6769A9074D77}"/>
                </a:ext>
              </a:extLst>
            </p:cNvPr>
            <p:cNvPicPr>
              <a:picLocks noChangeAspect="1"/>
            </p:cNvPicPr>
            <p:nvPr/>
          </p:nvPicPr>
          <p:blipFill>
            <a:blip r:embed="rId2"/>
            <a:stretch>
              <a:fillRect/>
            </a:stretch>
          </p:blipFill>
          <p:spPr>
            <a:xfrm>
              <a:off x="2096603" y="2424570"/>
              <a:ext cx="662696" cy="662696"/>
            </a:xfrm>
            <a:prstGeom prst="rect">
              <a:avLst/>
            </a:prstGeom>
          </p:spPr>
        </p:pic>
        <p:sp>
          <p:nvSpPr>
            <p:cNvPr id="9" name="Rectangle 8">
              <a:extLst>
                <a:ext uri="{FF2B5EF4-FFF2-40B4-BE49-F238E27FC236}">
                  <a16:creationId xmlns:a16="http://schemas.microsoft.com/office/drawing/2014/main" id="{718CA97B-C2EC-4FD6-A791-ACC0783BC867}"/>
                </a:ext>
              </a:extLst>
            </p:cNvPr>
            <p:cNvSpPr/>
            <p:nvPr/>
          </p:nvSpPr>
          <p:spPr>
            <a:xfrm>
              <a:off x="1694787" y="2089889"/>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sp>
          <p:nvSpPr>
            <p:cNvPr id="13" name="Rectangle 12">
              <a:extLst>
                <a:ext uri="{FF2B5EF4-FFF2-40B4-BE49-F238E27FC236}">
                  <a16:creationId xmlns:a16="http://schemas.microsoft.com/office/drawing/2014/main" id="{10413D0B-9C33-470C-A66C-F58612A0EF79}"/>
                </a:ext>
              </a:extLst>
            </p:cNvPr>
            <p:cNvSpPr/>
            <p:nvPr/>
          </p:nvSpPr>
          <p:spPr bwMode="auto">
            <a:xfrm>
              <a:off x="1350186" y="5659520"/>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SGBDR Or NoSQL</a:t>
              </a:r>
              <a:endParaRPr lang="en-US" sz="1400" kern="0" dirty="0">
                <a:gradFill>
                  <a:gsLst>
                    <a:gs pos="0">
                      <a:srgbClr val="FFFFFF"/>
                    </a:gs>
                    <a:gs pos="100000">
                      <a:srgbClr val="FFFFFF"/>
                    </a:gs>
                  </a:gsLst>
                  <a:lin ang="5400000" scaled="0"/>
                </a:gradFill>
                <a:latin typeface="Segoe UI"/>
                <a:cs typeface="Segoe UI Light" pitchFamily="34" charset="0"/>
              </a:endParaRPr>
            </a:p>
          </p:txBody>
        </p:sp>
        <p:sp>
          <p:nvSpPr>
            <p:cNvPr id="20" name="Rectangle : coins arrondis 19">
              <a:extLst>
                <a:ext uri="{FF2B5EF4-FFF2-40B4-BE49-F238E27FC236}">
                  <a16:creationId xmlns:a16="http://schemas.microsoft.com/office/drawing/2014/main" id="{F850B59E-827B-429D-AE3C-3D9F3270BB3E}"/>
                </a:ext>
              </a:extLst>
            </p:cNvPr>
            <p:cNvSpPr/>
            <p:nvPr/>
          </p:nvSpPr>
          <p:spPr bwMode="auto">
            <a:xfrm>
              <a:off x="6740302" y="1902945"/>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23" name="Picture 2" descr="Image result for &quot;SQL Server&quot; icon">
              <a:extLst>
                <a:ext uri="{FF2B5EF4-FFF2-40B4-BE49-F238E27FC236}">
                  <a16:creationId xmlns:a16="http://schemas.microsoft.com/office/drawing/2014/main" id="{2095CAAA-8553-46EC-BF8E-FB590CDBC9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47" r="28533"/>
            <a:stretch/>
          </p:blipFill>
          <p:spPr bwMode="auto">
            <a:xfrm>
              <a:off x="8388342" y="3299792"/>
              <a:ext cx="567738" cy="6993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F950740-7A49-4118-AA16-996B8135CE6B}"/>
                </a:ext>
              </a:extLst>
            </p:cNvPr>
            <p:cNvSpPr/>
            <p:nvPr/>
          </p:nvSpPr>
          <p:spPr>
            <a:xfrm>
              <a:off x="7067065" y="2119210"/>
              <a:ext cx="2489330" cy="369332"/>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Microsoft Azure</a:t>
              </a:r>
            </a:p>
          </p:txBody>
        </p:sp>
        <p:sp>
          <p:nvSpPr>
            <p:cNvPr id="26" name="Rectangle 25">
              <a:extLst>
                <a:ext uri="{FF2B5EF4-FFF2-40B4-BE49-F238E27FC236}">
                  <a16:creationId xmlns:a16="http://schemas.microsoft.com/office/drawing/2014/main" id="{8770813D-1064-4AE2-BD5F-37882321C4BF}"/>
                </a:ext>
              </a:extLst>
            </p:cNvPr>
            <p:cNvSpPr/>
            <p:nvPr/>
          </p:nvSpPr>
          <p:spPr bwMode="auto">
            <a:xfrm>
              <a:off x="7191409" y="564097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cs typeface="Segoe UI Light" pitchFamily="34" charset="0"/>
                </a:rPr>
                <a:t>Azure Database </a:t>
              </a:r>
              <a:endParaRPr lang="en-US" sz="1400" kern="0" dirty="0">
                <a:gradFill>
                  <a:gsLst>
                    <a:gs pos="0">
                      <a:srgbClr val="FFFFFF"/>
                    </a:gs>
                    <a:gs pos="100000">
                      <a:srgbClr val="FFFFFF"/>
                    </a:gs>
                  </a:gsLst>
                  <a:lin ang="5400000" scaled="0"/>
                </a:gradFill>
                <a:latin typeface="Segoe UI"/>
                <a:cs typeface="Segoe UI Light" pitchFamily="34" charset="0"/>
              </a:endParaRPr>
            </a:p>
          </p:txBody>
        </p:sp>
        <p:pic>
          <p:nvPicPr>
            <p:cNvPr id="2050" name="Picture 2" descr="Image result for sql server png transparent">
              <a:extLst>
                <a:ext uri="{FF2B5EF4-FFF2-40B4-BE49-F238E27FC236}">
                  <a16:creationId xmlns:a16="http://schemas.microsoft.com/office/drawing/2014/main" id="{FE714F0A-6D32-49FA-96EE-FB05DE31B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250" y="3106001"/>
              <a:ext cx="1854534" cy="4619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racle png transparent">
              <a:extLst>
                <a:ext uri="{FF2B5EF4-FFF2-40B4-BE49-F238E27FC236}">
                  <a16:creationId xmlns:a16="http://schemas.microsoft.com/office/drawing/2014/main" id="{77D0A9D1-4B78-4E61-A087-FFA0DEF05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130" y="3627470"/>
              <a:ext cx="1992740" cy="4688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ysql png transparent">
              <a:extLst>
                <a:ext uri="{FF2B5EF4-FFF2-40B4-BE49-F238E27FC236}">
                  <a16:creationId xmlns:a16="http://schemas.microsoft.com/office/drawing/2014/main" id="{FA387E3D-9EFE-4BD5-8EC9-04D23B39DF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618" y="4149833"/>
              <a:ext cx="1307949" cy="6764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ostgresql png transparent">
              <a:extLst>
                <a:ext uri="{FF2B5EF4-FFF2-40B4-BE49-F238E27FC236}">
                  <a16:creationId xmlns:a16="http://schemas.microsoft.com/office/drawing/2014/main" id="{AFA751D5-6AE0-42BB-98C9-5E777F9C7A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715" y="4041792"/>
              <a:ext cx="919563" cy="102252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ongodb png transparent">
              <a:extLst>
                <a:ext uri="{FF2B5EF4-FFF2-40B4-BE49-F238E27FC236}">
                  <a16:creationId xmlns:a16="http://schemas.microsoft.com/office/drawing/2014/main" id="{05D0A856-EFCB-4A93-B2BF-77B100C132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0190" y="4789796"/>
              <a:ext cx="2075931" cy="9048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ql server azure png">
              <a:extLst>
                <a:ext uri="{FF2B5EF4-FFF2-40B4-BE49-F238E27FC236}">
                  <a16:creationId xmlns:a16="http://schemas.microsoft.com/office/drawing/2014/main" id="{AE3EF9C4-EDE7-40A8-BB5A-63EF9E8A91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5705" y="2514998"/>
              <a:ext cx="772050" cy="7720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mysql azure png">
              <a:extLst>
                <a:ext uri="{FF2B5EF4-FFF2-40B4-BE49-F238E27FC236}">
                  <a16:creationId xmlns:a16="http://schemas.microsoft.com/office/drawing/2014/main" id="{791E95BA-581F-466B-B338-7457AFA257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1409" y="3268451"/>
              <a:ext cx="1367692" cy="71803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stgresql azure png">
              <a:extLst>
                <a:ext uri="{FF2B5EF4-FFF2-40B4-BE49-F238E27FC236}">
                  <a16:creationId xmlns:a16="http://schemas.microsoft.com/office/drawing/2014/main" id="{BE1E7EE5-78E3-4BD3-937D-6A77F8B0A1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388" y="4054135"/>
              <a:ext cx="1367692" cy="71803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cosmosdb azure png">
              <a:extLst>
                <a:ext uri="{FF2B5EF4-FFF2-40B4-BE49-F238E27FC236}">
                  <a16:creationId xmlns:a16="http://schemas.microsoft.com/office/drawing/2014/main" id="{F3B7FFBD-E8CB-4C2E-9FB8-C4FDB5C166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4191" y="4782074"/>
              <a:ext cx="1596085" cy="83794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Azure Database Migration Service  png">
              <a:extLst>
                <a:ext uri="{FF2B5EF4-FFF2-40B4-BE49-F238E27FC236}">
                  <a16:creationId xmlns:a16="http://schemas.microsoft.com/office/drawing/2014/main" id="{E9309A8E-F687-4A4E-958C-9B006C4074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4998" y="3407989"/>
              <a:ext cx="1870857" cy="9822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51338DA1-D5DD-476D-B56D-C4FC3C77F967}"/>
                </a:ext>
              </a:extLst>
            </p:cNvPr>
            <p:cNvSpPr/>
            <p:nvPr/>
          </p:nvSpPr>
          <p:spPr>
            <a:xfrm>
              <a:off x="5451700" y="4419040"/>
              <a:ext cx="1174406" cy="954107"/>
            </a:xfrm>
            <a:prstGeom prst="rect">
              <a:avLst/>
            </a:prstGeom>
          </p:spPr>
          <p:txBody>
            <a:bodyPr wrap="square">
              <a:spAutoFit/>
            </a:bodyPr>
            <a:lstStyle/>
            <a:p>
              <a:pPr algn="ctr"/>
              <a:r>
                <a:rPr lang="en-CA" sz="1400" dirty="0"/>
                <a:t>Azure Database Migration Service</a:t>
              </a:r>
            </a:p>
          </p:txBody>
        </p:sp>
        <p:pic>
          <p:nvPicPr>
            <p:cNvPr id="30" name="Image 29" descr="Une image contenant graphiques vectoriels&#10;&#10;Description générée automatiquement">
              <a:extLst>
                <a:ext uri="{FF2B5EF4-FFF2-40B4-BE49-F238E27FC236}">
                  <a16:creationId xmlns:a16="http://schemas.microsoft.com/office/drawing/2014/main" id="{7CE4DD8B-899D-4E65-AD81-0DF76E04FA40}"/>
                </a:ext>
              </a:extLst>
            </p:cNvPr>
            <p:cNvPicPr>
              <a:picLocks noChangeAspect="1"/>
            </p:cNvPicPr>
            <p:nvPr/>
          </p:nvPicPr>
          <p:blipFill>
            <a:blip r:embed="rId14"/>
            <a:stretch>
              <a:fillRect/>
            </a:stretch>
          </p:blipFill>
          <p:spPr>
            <a:xfrm>
              <a:off x="4147209" y="3530666"/>
              <a:ext cx="833594" cy="833594"/>
            </a:xfrm>
            <a:prstGeom prst="rect">
              <a:avLst/>
            </a:prstGeom>
          </p:spPr>
        </p:pic>
        <p:sp>
          <p:nvSpPr>
            <p:cNvPr id="42" name="Rectangle 41">
              <a:extLst>
                <a:ext uri="{FF2B5EF4-FFF2-40B4-BE49-F238E27FC236}">
                  <a16:creationId xmlns:a16="http://schemas.microsoft.com/office/drawing/2014/main" id="{DBAA4952-B970-4D22-8C29-49091E7FD27A}"/>
                </a:ext>
              </a:extLst>
            </p:cNvPr>
            <p:cNvSpPr/>
            <p:nvPr/>
          </p:nvSpPr>
          <p:spPr>
            <a:xfrm>
              <a:off x="4065693" y="4413154"/>
              <a:ext cx="1174406" cy="738664"/>
            </a:xfrm>
            <a:prstGeom prst="rect">
              <a:avLst/>
            </a:prstGeom>
          </p:spPr>
          <p:txBody>
            <a:bodyPr wrap="square">
              <a:spAutoFit/>
            </a:bodyPr>
            <a:lstStyle/>
            <a:p>
              <a:pPr algn="ctr"/>
              <a:r>
                <a:rPr lang="en-CA" sz="1400" dirty="0"/>
                <a:t>Assessment</a:t>
              </a:r>
            </a:p>
            <a:p>
              <a:pPr algn="ctr"/>
              <a:r>
                <a:rPr lang="fr-CA" sz="1400" dirty="0"/>
                <a:t>S</a:t>
              </a:r>
              <a:r>
                <a:rPr lang="en-CA" sz="1400" dirty="0"/>
                <a:t>SMA &amp; DMA</a:t>
              </a:r>
            </a:p>
          </p:txBody>
        </p:sp>
        <p:sp>
          <p:nvSpPr>
            <p:cNvPr id="31" name="Flèche : droite rayée 30">
              <a:extLst>
                <a:ext uri="{FF2B5EF4-FFF2-40B4-BE49-F238E27FC236}">
                  <a16:creationId xmlns:a16="http://schemas.microsoft.com/office/drawing/2014/main" id="{D30E5633-5660-49DC-B3DF-1979CDE56090}"/>
                </a:ext>
              </a:extLst>
            </p:cNvPr>
            <p:cNvSpPr/>
            <p:nvPr/>
          </p:nvSpPr>
          <p:spPr bwMode="auto">
            <a:xfrm>
              <a:off x="4065694" y="2303876"/>
              <a:ext cx="2426838" cy="738664"/>
            </a:xfrm>
            <a:prstGeom prst="stripedRightArrow">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2597908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F7C3162-8BFA-44F5-925D-5A4E2B2470C9}"/>
              </a:ext>
            </a:extLst>
          </p:cNvPr>
          <p:cNvSpPr>
            <a:spLocks noGrp="1"/>
          </p:cNvSpPr>
          <p:nvPr>
            <p:ph type="title"/>
          </p:nvPr>
        </p:nvSpPr>
        <p:spPr>
          <a:xfrm>
            <a:off x="981301" y="128980"/>
            <a:ext cx="10515600" cy="1325563"/>
          </a:xfrm>
        </p:spPr>
        <p:txBody>
          <a:bodyPr/>
          <a:lstStyle/>
          <a:p>
            <a:r>
              <a:rPr lang="en-CA" dirty="0"/>
              <a:t>.NET migration alternative and choice</a:t>
            </a:r>
          </a:p>
        </p:txBody>
      </p:sp>
      <p:sp>
        <p:nvSpPr>
          <p:cNvPr id="5" name="Rectangle : coins arrondis 4">
            <a:extLst>
              <a:ext uri="{FF2B5EF4-FFF2-40B4-BE49-F238E27FC236}">
                <a16:creationId xmlns:a16="http://schemas.microsoft.com/office/drawing/2014/main" id="{416BB227-811E-4A69-83D9-49D1D88B237F}"/>
              </a:ext>
            </a:extLst>
          </p:cNvPr>
          <p:cNvSpPr/>
          <p:nvPr/>
        </p:nvSpPr>
        <p:spPr bwMode="auto">
          <a:xfrm>
            <a:off x="179878" y="1225536"/>
            <a:ext cx="2529523" cy="543937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676B3276-0BAC-481E-950D-726889DD8758}"/>
              </a:ext>
            </a:extLst>
          </p:cNvPr>
          <p:cNvSpPr/>
          <p:nvPr/>
        </p:nvSpPr>
        <p:spPr bwMode="auto">
          <a:xfrm>
            <a:off x="341524" y="1396400"/>
            <a:ext cx="2190072" cy="55084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1800" dirty="0">
                <a:gradFill>
                  <a:gsLst>
                    <a:gs pos="0">
                      <a:srgbClr val="FFFFFF"/>
                    </a:gs>
                    <a:gs pos="100000">
                      <a:srgbClr val="FFFFFF"/>
                    </a:gs>
                  </a:gsLst>
                  <a:lin ang="5400000" scaled="0"/>
                </a:gradFill>
                <a:ea typeface="Segoe UI" pitchFamily="34" charset="0"/>
                <a:cs typeface="Segoe UI" pitchFamily="34" charset="0"/>
              </a:rPr>
              <a:t>.NET Application</a:t>
            </a:r>
            <a:endParaRPr lang="en-CA"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1E0057F-D268-4BD9-B3F1-A00BBE62AB05}"/>
              </a:ext>
            </a:extLst>
          </p:cNvPr>
          <p:cNvSpPr/>
          <p:nvPr/>
        </p:nvSpPr>
        <p:spPr bwMode="auto">
          <a:xfrm>
            <a:off x="341525" y="2064447"/>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MVC App</a:t>
            </a:r>
            <a:endParaRPr lang="en-CA" sz="1800" b="1" dirty="0" err="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C39AB8-21A3-4E55-9FD2-564D5625D524}"/>
              </a:ext>
            </a:extLst>
          </p:cNvPr>
          <p:cNvSpPr/>
          <p:nvPr/>
        </p:nvSpPr>
        <p:spPr bwMode="auto">
          <a:xfrm>
            <a:off x="341524" y="2786153"/>
            <a:ext cx="2190069"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Web Forms App</a:t>
            </a:r>
            <a:endParaRPr lang="en-CA" sz="1800" b="1" dirty="0" err="1">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7A35B65-04B0-472E-BE42-D950FCEA55EF}"/>
              </a:ext>
            </a:extLst>
          </p:cNvPr>
          <p:cNvSpPr/>
          <p:nvPr/>
        </p:nvSpPr>
        <p:spPr bwMode="auto">
          <a:xfrm>
            <a:off x="341524" y="3549533"/>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Web API service</a:t>
            </a:r>
            <a:endParaRPr lang="en-CA" sz="1800" b="1" dirty="0" err="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0F80594-309A-4249-BCAB-7F6E62852A2F}"/>
              </a:ext>
            </a:extLst>
          </p:cNvPr>
          <p:cNvSpPr/>
          <p:nvPr/>
        </p:nvSpPr>
        <p:spPr bwMode="auto">
          <a:xfrm>
            <a:off x="341523" y="4267934"/>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err="1">
                <a:solidFill>
                  <a:schemeClr val="tx1"/>
                </a:solidFill>
                <a:ea typeface="Segoe UI" pitchFamily="34" charset="0"/>
                <a:cs typeface="Segoe UI" pitchFamily="34" charset="0"/>
              </a:rPr>
              <a:t>SignalR</a:t>
            </a:r>
            <a:r>
              <a:rPr lang="fr-CA" sz="1800" b="1" dirty="0">
                <a:solidFill>
                  <a:schemeClr val="tx1"/>
                </a:solidFill>
                <a:ea typeface="Segoe UI" pitchFamily="34" charset="0"/>
                <a:cs typeface="Segoe UI" pitchFamily="34" charset="0"/>
              </a:rPr>
              <a:t> service</a:t>
            </a:r>
            <a:endParaRPr lang="en-CA" sz="1800" b="1" dirty="0" err="1">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C9D06FA-CD8F-4225-BAB7-DF56FFCAEEAA}"/>
              </a:ext>
            </a:extLst>
          </p:cNvPr>
          <p:cNvSpPr/>
          <p:nvPr/>
        </p:nvSpPr>
        <p:spPr bwMode="auto">
          <a:xfrm>
            <a:off x="341523" y="5031314"/>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Web Pages App</a:t>
            </a:r>
            <a:endParaRPr lang="en-CA" sz="1800" b="1" dirty="0" err="1">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10E506A-EAD6-43C4-9F9E-3C3569274043}"/>
              </a:ext>
            </a:extLst>
          </p:cNvPr>
          <p:cNvSpPr/>
          <p:nvPr/>
        </p:nvSpPr>
        <p:spPr bwMode="auto">
          <a:xfrm>
            <a:off x="341523" y="5794694"/>
            <a:ext cx="2190069"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WCF service</a:t>
            </a:r>
            <a:endParaRPr lang="en-CA" sz="1800" b="1" dirty="0" err="1">
              <a:solidFill>
                <a:schemeClr val="tx1"/>
              </a:solidFill>
              <a:ea typeface="Segoe UI" pitchFamily="34" charset="0"/>
              <a:cs typeface="Segoe UI" pitchFamily="34" charset="0"/>
            </a:endParaRPr>
          </a:p>
        </p:txBody>
      </p:sp>
      <p:sp>
        <p:nvSpPr>
          <p:cNvPr id="14" name="Organigramme : Décision 13">
            <a:extLst>
              <a:ext uri="{FF2B5EF4-FFF2-40B4-BE49-F238E27FC236}">
                <a16:creationId xmlns:a16="http://schemas.microsoft.com/office/drawing/2014/main" id="{B8C910CE-5F7E-41FC-9490-A65241E35AC8}"/>
              </a:ext>
            </a:extLst>
          </p:cNvPr>
          <p:cNvSpPr/>
          <p:nvPr/>
        </p:nvSpPr>
        <p:spPr bwMode="auto">
          <a:xfrm rot="16200000">
            <a:off x="4230421" y="4293010"/>
            <a:ext cx="3731160" cy="992543"/>
          </a:xfrm>
          <a:prstGeom prst="flowChartDecision">
            <a:avLst/>
          </a:prstGeom>
          <a:solidFill>
            <a:schemeClr val="accent2"/>
          </a:solidFill>
          <a:ln w="0" cap="rnd">
            <a:beve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fr-CA" sz="1600" b="1" dirty="0">
                <a:solidFill>
                  <a:schemeClr val="bg1"/>
                </a:solidFill>
                <a:cs typeface="Segoe UI" pitchFamily="34" charset="0"/>
              </a:rPr>
              <a:t>Migration Process?</a:t>
            </a:r>
            <a:r>
              <a:rPr lang="fr-CA" sz="1200" b="1" dirty="0">
                <a:solidFill>
                  <a:schemeClr val="bg1"/>
                </a:solidFill>
                <a:ea typeface="Segoe UI" pitchFamily="34" charset="0"/>
                <a:cs typeface="Segoe UI" pitchFamily="34" charset="0"/>
              </a:rPr>
              <a:t> </a:t>
            </a:r>
            <a:endParaRPr lang="en-CA" sz="1200" b="1" dirty="0">
              <a:solidFill>
                <a:schemeClr val="bg1"/>
              </a:solidFill>
              <a:ea typeface="Segoe UI" pitchFamily="34" charset="0"/>
              <a:cs typeface="Segoe UI" pitchFamily="34" charset="0"/>
            </a:endParaRPr>
          </a:p>
        </p:txBody>
      </p:sp>
      <p:pic>
        <p:nvPicPr>
          <p:cNvPr id="16" name="Image 15">
            <a:extLst>
              <a:ext uri="{FF2B5EF4-FFF2-40B4-BE49-F238E27FC236}">
                <a16:creationId xmlns:a16="http://schemas.microsoft.com/office/drawing/2014/main" id="{709E548A-94AC-4A4F-BCA2-9829EF2D3E32}"/>
              </a:ext>
            </a:extLst>
          </p:cNvPr>
          <p:cNvPicPr>
            <a:picLocks noChangeAspect="1"/>
          </p:cNvPicPr>
          <p:nvPr/>
        </p:nvPicPr>
        <p:blipFill>
          <a:blip r:embed="rId3"/>
          <a:stretch>
            <a:fillRect/>
          </a:stretch>
        </p:blipFill>
        <p:spPr>
          <a:xfrm>
            <a:off x="5742830" y="1612255"/>
            <a:ext cx="992543" cy="992543"/>
          </a:xfrm>
          <a:prstGeom prst="rect">
            <a:avLst/>
          </a:prstGeom>
        </p:spPr>
      </p:pic>
      <p:pic>
        <p:nvPicPr>
          <p:cNvPr id="18" name="Image 17">
            <a:extLst>
              <a:ext uri="{FF2B5EF4-FFF2-40B4-BE49-F238E27FC236}">
                <a16:creationId xmlns:a16="http://schemas.microsoft.com/office/drawing/2014/main" id="{1A825148-DC09-44D9-926F-2840897E92EC}"/>
              </a:ext>
            </a:extLst>
          </p:cNvPr>
          <p:cNvPicPr>
            <a:picLocks noChangeAspect="1"/>
          </p:cNvPicPr>
          <p:nvPr/>
        </p:nvPicPr>
        <p:blipFill>
          <a:blip r:embed="rId4"/>
          <a:stretch>
            <a:fillRect/>
          </a:stretch>
        </p:blipFill>
        <p:spPr>
          <a:xfrm>
            <a:off x="9867207" y="1568175"/>
            <a:ext cx="1036623" cy="1036623"/>
          </a:xfrm>
          <a:prstGeom prst="rect">
            <a:avLst/>
          </a:prstGeom>
        </p:spPr>
      </p:pic>
      <p:pic>
        <p:nvPicPr>
          <p:cNvPr id="19" name="Image 18">
            <a:extLst>
              <a:ext uri="{FF2B5EF4-FFF2-40B4-BE49-F238E27FC236}">
                <a16:creationId xmlns:a16="http://schemas.microsoft.com/office/drawing/2014/main" id="{ADD88F05-55C3-46E7-833A-B6872C1875A1}"/>
              </a:ext>
            </a:extLst>
          </p:cNvPr>
          <p:cNvPicPr>
            <a:picLocks noChangeAspect="1"/>
          </p:cNvPicPr>
          <p:nvPr/>
        </p:nvPicPr>
        <p:blipFill>
          <a:blip r:embed="rId5"/>
          <a:stretch>
            <a:fillRect/>
          </a:stretch>
        </p:blipFill>
        <p:spPr>
          <a:xfrm>
            <a:off x="9678109" y="5378249"/>
            <a:ext cx="1632085" cy="1396450"/>
          </a:xfrm>
          <a:prstGeom prst="rect">
            <a:avLst/>
          </a:prstGeom>
        </p:spPr>
      </p:pic>
      <p:sp>
        <p:nvSpPr>
          <p:cNvPr id="21" name="ZoneTexte 20">
            <a:extLst>
              <a:ext uri="{FF2B5EF4-FFF2-40B4-BE49-F238E27FC236}">
                <a16:creationId xmlns:a16="http://schemas.microsoft.com/office/drawing/2014/main" id="{A4EE1BF1-EB06-4B10-BD1A-34ED66564918}"/>
              </a:ext>
            </a:extLst>
          </p:cNvPr>
          <p:cNvSpPr txBox="1"/>
          <p:nvPr/>
        </p:nvSpPr>
        <p:spPr>
          <a:xfrm>
            <a:off x="5206542" y="1189743"/>
            <a:ext cx="2211759" cy="307777"/>
          </a:xfrm>
          <a:prstGeom prst="rect">
            <a:avLst/>
          </a:prstGeom>
          <a:noFill/>
        </p:spPr>
        <p:txBody>
          <a:bodyPr wrap="none" lIns="0" tIns="0" rIns="0" bIns="0" rtlCol="0">
            <a:spAutoFit/>
          </a:bodyPr>
          <a:lstStyle/>
          <a:p>
            <a:pPr algn="l"/>
            <a:r>
              <a:rPr lang="fr-CA" sz="2000" b="1" dirty="0">
                <a:solidFill>
                  <a:srgbClr val="0079D6"/>
                </a:solidFill>
              </a:rPr>
              <a:t>Azure App Service</a:t>
            </a:r>
            <a:endParaRPr lang="en-CA" sz="2000" b="1" dirty="0" err="1">
              <a:solidFill>
                <a:srgbClr val="0079D6"/>
              </a:solidFill>
            </a:endParaRPr>
          </a:p>
        </p:txBody>
      </p:sp>
      <p:cxnSp>
        <p:nvCxnSpPr>
          <p:cNvPr id="23" name="Connecteur droit avec flèche 22">
            <a:extLst>
              <a:ext uri="{FF2B5EF4-FFF2-40B4-BE49-F238E27FC236}">
                <a16:creationId xmlns:a16="http://schemas.microsoft.com/office/drawing/2014/main" id="{F55E378D-C4B6-4EEC-A4D4-12F70911695B}"/>
              </a:ext>
            </a:extLst>
          </p:cNvPr>
          <p:cNvCxnSpPr>
            <a:cxnSpLocks/>
            <a:stCxn id="64" idx="2"/>
            <a:endCxn id="16" idx="1"/>
          </p:cNvCxnSpPr>
          <p:nvPr/>
        </p:nvCxnSpPr>
        <p:spPr>
          <a:xfrm flipV="1">
            <a:off x="4000707" y="2108527"/>
            <a:ext cx="1742123" cy="16791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F37A0113-8A55-47D1-9CB5-C6B2A7F7A6E5}"/>
              </a:ext>
            </a:extLst>
          </p:cNvPr>
          <p:cNvCxnSpPr>
            <a:cxnSpLocks/>
            <a:stCxn id="14" idx="2"/>
            <a:endCxn id="18" idx="1"/>
          </p:cNvCxnSpPr>
          <p:nvPr/>
        </p:nvCxnSpPr>
        <p:spPr>
          <a:xfrm flipV="1">
            <a:off x="6592273" y="2086487"/>
            <a:ext cx="3274934" cy="27027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FDEA16BA-3E47-486C-9702-67B9ED5FA04B}"/>
              </a:ext>
            </a:extLst>
          </p:cNvPr>
          <p:cNvCxnSpPr>
            <a:cxnSpLocks/>
            <a:stCxn id="64" idx="2"/>
            <a:endCxn id="14" idx="0"/>
          </p:cNvCxnSpPr>
          <p:nvPr/>
        </p:nvCxnSpPr>
        <p:spPr>
          <a:xfrm>
            <a:off x="4000707" y="3787648"/>
            <a:ext cx="1599023" cy="10016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44A9A612-7D94-4F65-A864-3D0923959C95}"/>
              </a:ext>
            </a:extLst>
          </p:cNvPr>
          <p:cNvCxnSpPr>
            <a:cxnSpLocks/>
            <a:stCxn id="14" idx="2"/>
            <a:endCxn id="19" idx="1"/>
          </p:cNvCxnSpPr>
          <p:nvPr/>
        </p:nvCxnSpPr>
        <p:spPr>
          <a:xfrm>
            <a:off x="6592273" y="4789282"/>
            <a:ext cx="3085836" cy="12871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FB701D87-0E50-4C91-9A3E-BA02D462A7D1}"/>
              </a:ext>
            </a:extLst>
          </p:cNvPr>
          <p:cNvSpPr txBox="1"/>
          <p:nvPr/>
        </p:nvSpPr>
        <p:spPr>
          <a:xfrm>
            <a:off x="9276790" y="1199348"/>
            <a:ext cx="2800382" cy="307777"/>
          </a:xfrm>
          <a:prstGeom prst="rect">
            <a:avLst/>
          </a:prstGeom>
          <a:noFill/>
        </p:spPr>
        <p:txBody>
          <a:bodyPr wrap="none" lIns="0" tIns="0" rIns="0" bIns="0" rtlCol="0">
            <a:spAutoFit/>
          </a:bodyPr>
          <a:lstStyle/>
          <a:p>
            <a:pPr algn="l"/>
            <a:r>
              <a:rPr lang="fr-CA" sz="2000" b="1" dirty="0">
                <a:solidFill>
                  <a:srgbClr val="0079D6"/>
                </a:solidFill>
              </a:rPr>
              <a:t>Azure Virtual Machines</a:t>
            </a:r>
            <a:endParaRPr lang="en-CA" sz="2000" b="1" dirty="0" err="1">
              <a:solidFill>
                <a:srgbClr val="0079D6"/>
              </a:solidFill>
            </a:endParaRPr>
          </a:p>
        </p:txBody>
      </p:sp>
      <p:sp>
        <p:nvSpPr>
          <p:cNvPr id="59" name="ZoneTexte 58">
            <a:extLst>
              <a:ext uri="{FF2B5EF4-FFF2-40B4-BE49-F238E27FC236}">
                <a16:creationId xmlns:a16="http://schemas.microsoft.com/office/drawing/2014/main" id="{5E98C3BD-3903-4A08-9C09-CB6C1EABE830}"/>
              </a:ext>
            </a:extLst>
          </p:cNvPr>
          <p:cNvSpPr txBox="1"/>
          <p:nvPr/>
        </p:nvSpPr>
        <p:spPr>
          <a:xfrm>
            <a:off x="7897041" y="3709625"/>
            <a:ext cx="4251049" cy="318922"/>
          </a:xfrm>
          <a:prstGeom prst="rect">
            <a:avLst/>
          </a:prstGeom>
          <a:solidFill>
            <a:schemeClr val="bg1"/>
          </a:solidFill>
          <a:ln>
            <a:solidFill>
              <a:schemeClr val="tx1"/>
            </a:solidFill>
          </a:ln>
        </p:spPr>
        <p:txBody>
          <a:bodyPr wrap="square" lIns="0" tIns="0" rIns="0" bIns="0" rtlCol="0">
            <a:spAutoFit/>
          </a:bodyPr>
          <a:lstStyle/>
          <a:p>
            <a:pPr algn="l"/>
            <a:r>
              <a:rPr lang="fr-CA" sz="2000" dirty="0">
                <a:gradFill>
                  <a:gsLst>
                    <a:gs pos="2917">
                      <a:schemeClr val="tx1"/>
                    </a:gs>
                    <a:gs pos="30000">
                      <a:schemeClr val="tx1"/>
                    </a:gs>
                  </a:gsLst>
                  <a:lin ang="5400000" scaled="0"/>
                </a:gradFill>
              </a:rPr>
              <a:t>Windows containers on Azure </a:t>
            </a:r>
            <a:r>
              <a:rPr lang="fr-CA" sz="2000" dirty="0" err="1">
                <a:gradFill>
                  <a:gsLst>
                    <a:gs pos="2917">
                      <a:schemeClr val="tx1"/>
                    </a:gs>
                    <a:gs pos="30000">
                      <a:schemeClr val="tx1"/>
                    </a:gs>
                  </a:gsLst>
                  <a:lin ang="5400000" scaled="0"/>
                </a:gradFill>
              </a:rPr>
              <a:t>VMs</a:t>
            </a:r>
            <a:endParaRPr lang="en-CA" sz="2000" dirty="0" err="1">
              <a:gradFill>
                <a:gsLst>
                  <a:gs pos="2917">
                    <a:schemeClr val="tx1"/>
                  </a:gs>
                  <a:gs pos="30000">
                    <a:schemeClr val="tx1"/>
                  </a:gs>
                </a:gsLst>
                <a:lin ang="5400000" scaled="0"/>
              </a:gradFill>
            </a:endParaRPr>
          </a:p>
        </p:txBody>
      </p:sp>
      <p:sp>
        <p:nvSpPr>
          <p:cNvPr id="64" name="Organigramme : Décision 63">
            <a:extLst>
              <a:ext uri="{FF2B5EF4-FFF2-40B4-BE49-F238E27FC236}">
                <a16:creationId xmlns:a16="http://schemas.microsoft.com/office/drawing/2014/main" id="{5C00A6EA-BEFA-4222-B32C-459394409D5E}"/>
              </a:ext>
            </a:extLst>
          </p:cNvPr>
          <p:cNvSpPr/>
          <p:nvPr/>
        </p:nvSpPr>
        <p:spPr bwMode="auto">
          <a:xfrm rot="16200000">
            <a:off x="1330842" y="3195848"/>
            <a:ext cx="4156130" cy="1183599"/>
          </a:xfrm>
          <a:prstGeom prst="flowChartDecision">
            <a:avLst/>
          </a:prstGeom>
          <a:solidFill>
            <a:schemeClr val="accent2"/>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CA" sz="2000" b="1" dirty="0">
                <a:solidFill>
                  <a:schemeClr val="bg1"/>
                </a:solidFill>
                <a:ea typeface="Segoe UI" pitchFamily="34" charset="0"/>
                <a:cs typeface="Segoe UI" pitchFamily="34" charset="0"/>
              </a:rPr>
              <a:t>Dependencies</a:t>
            </a:r>
          </a:p>
        </p:txBody>
      </p:sp>
      <p:sp>
        <p:nvSpPr>
          <p:cNvPr id="92" name="Rectangle 91">
            <a:extLst>
              <a:ext uri="{FF2B5EF4-FFF2-40B4-BE49-F238E27FC236}">
                <a16:creationId xmlns:a16="http://schemas.microsoft.com/office/drawing/2014/main" id="{E19AD8C0-C8F7-474D-8382-B38C7138DBD0}"/>
              </a:ext>
            </a:extLst>
          </p:cNvPr>
          <p:cNvSpPr/>
          <p:nvPr/>
        </p:nvSpPr>
        <p:spPr>
          <a:xfrm>
            <a:off x="7853133" y="4085749"/>
            <a:ext cx="4294958" cy="646331"/>
          </a:xfrm>
          <a:prstGeom prst="rect">
            <a:avLst/>
          </a:prstGeom>
          <a:ln>
            <a:solidFill>
              <a:schemeClr val="tx1"/>
            </a:solidFill>
          </a:ln>
        </p:spPr>
        <p:txBody>
          <a:bodyPr wrap="none">
            <a:spAutoFit/>
          </a:bodyPr>
          <a:lstStyle/>
          <a:p>
            <a:r>
              <a:rPr lang="en-CA" sz="1800" dirty="0">
                <a:solidFill>
                  <a:srgbClr val="000000"/>
                </a:solidFill>
                <a:latin typeface="Segoe UI" panose="020B0502040204020203" pitchFamily="34" charset="0"/>
              </a:rPr>
              <a:t>Windows Containers on Azure Container</a:t>
            </a:r>
          </a:p>
          <a:p>
            <a:r>
              <a:rPr lang="en-CA" sz="1800" dirty="0">
                <a:solidFill>
                  <a:srgbClr val="000000"/>
                </a:solidFill>
                <a:latin typeface="Segoe UI" panose="020B0502040204020203" pitchFamily="34" charset="0"/>
              </a:rPr>
              <a:t>Services (ACS)</a:t>
            </a:r>
            <a:endParaRPr lang="en-CA" dirty="0"/>
          </a:p>
        </p:txBody>
      </p:sp>
      <p:sp>
        <p:nvSpPr>
          <p:cNvPr id="93" name="Rectangle 92">
            <a:extLst>
              <a:ext uri="{FF2B5EF4-FFF2-40B4-BE49-F238E27FC236}">
                <a16:creationId xmlns:a16="http://schemas.microsoft.com/office/drawing/2014/main" id="{29EF4F19-264E-4E0A-98BE-63405BBC9627}"/>
              </a:ext>
            </a:extLst>
          </p:cNvPr>
          <p:cNvSpPr/>
          <p:nvPr/>
        </p:nvSpPr>
        <p:spPr>
          <a:xfrm>
            <a:off x="7897042" y="4788433"/>
            <a:ext cx="4251048" cy="646331"/>
          </a:xfrm>
          <a:prstGeom prst="rect">
            <a:avLst/>
          </a:prstGeom>
          <a:ln>
            <a:solidFill>
              <a:schemeClr val="tx1"/>
            </a:solidFill>
          </a:ln>
        </p:spPr>
        <p:txBody>
          <a:bodyPr wrap="square">
            <a:spAutoFit/>
          </a:bodyPr>
          <a:lstStyle/>
          <a:p>
            <a:r>
              <a:rPr lang="en-US" sz="1800" dirty="0">
                <a:solidFill>
                  <a:srgbClr val="000000"/>
                </a:solidFill>
                <a:latin typeface="Segoe UI" panose="020B0502040204020203" pitchFamily="34" charset="0"/>
              </a:rPr>
              <a:t>Windows Containers on Azure Service </a:t>
            </a:r>
          </a:p>
          <a:p>
            <a:r>
              <a:rPr lang="en-US" sz="1800" dirty="0">
                <a:solidFill>
                  <a:srgbClr val="000000"/>
                </a:solidFill>
                <a:latin typeface="Segoe UI" panose="020B0502040204020203" pitchFamily="34" charset="0"/>
              </a:rPr>
              <a:t>Fabric</a:t>
            </a:r>
            <a:endParaRPr lang="en-CA" dirty="0"/>
          </a:p>
        </p:txBody>
      </p:sp>
      <p:sp>
        <p:nvSpPr>
          <p:cNvPr id="95" name="Rectangle 94">
            <a:extLst>
              <a:ext uri="{FF2B5EF4-FFF2-40B4-BE49-F238E27FC236}">
                <a16:creationId xmlns:a16="http://schemas.microsoft.com/office/drawing/2014/main" id="{A480A334-D2F0-4A4E-B297-B31DA2D51F73}"/>
              </a:ext>
            </a:extLst>
          </p:cNvPr>
          <p:cNvSpPr/>
          <p:nvPr/>
        </p:nvSpPr>
        <p:spPr>
          <a:xfrm>
            <a:off x="6469114" y="4913901"/>
            <a:ext cx="532518" cy="369332"/>
          </a:xfrm>
          <a:prstGeom prst="rect">
            <a:avLst/>
          </a:prstGeom>
        </p:spPr>
        <p:txBody>
          <a:bodyPr wrap="none">
            <a:spAutoFit/>
          </a:bodyPr>
          <a:lstStyle/>
          <a:p>
            <a:r>
              <a:rPr lang="en-CA"/>
              <a:t>NO</a:t>
            </a:r>
            <a:endParaRPr lang="en-CA" dirty="0"/>
          </a:p>
        </p:txBody>
      </p:sp>
      <p:sp>
        <p:nvSpPr>
          <p:cNvPr id="96" name="Rectangle 95">
            <a:extLst>
              <a:ext uri="{FF2B5EF4-FFF2-40B4-BE49-F238E27FC236}">
                <a16:creationId xmlns:a16="http://schemas.microsoft.com/office/drawing/2014/main" id="{0BAFF7E3-FA5B-4A49-A48D-AC6D8EA4EC86}"/>
              </a:ext>
            </a:extLst>
          </p:cNvPr>
          <p:cNvSpPr/>
          <p:nvPr/>
        </p:nvSpPr>
        <p:spPr>
          <a:xfrm>
            <a:off x="3844823" y="3186398"/>
            <a:ext cx="494046" cy="338554"/>
          </a:xfrm>
          <a:prstGeom prst="rect">
            <a:avLst/>
          </a:prstGeom>
        </p:spPr>
        <p:txBody>
          <a:bodyPr wrap="none">
            <a:spAutoFit/>
          </a:bodyPr>
          <a:lstStyle/>
          <a:p>
            <a:r>
              <a:rPr lang="en-CA" sz="1600">
                <a:solidFill>
                  <a:srgbClr val="000000"/>
                </a:solidFill>
                <a:latin typeface="Segoe UI" panose="020B0502040204020203" pitchFamily="34" charset="0"/>
              </a:rPr>
              <a:t>NO</a:t>
            </a:r>
            <a:endParaRPr lang="en-CA" dirty="0"/>
          </a:p>
        </p:txBody>
      </p:sp>
      <p:sp>
        <p:nvSpPr>
          <p:cNvPr id="97" name="Rectangle 96">
            <a:extLst>
              <a:ext uri="{FF2B5EF4-FFF2-40B4-BE49-F238E27FC236}">
                <a16:creationId xmlns:a16="http://schemas.microsoft.com/office/drawing/2014/main" id="{5793D6EE-2029-4ABE-BC48-05BE41C06A68}"/>
              </a:ext>
            </a:extLst>
          </p:cNvPr>
          <p:cNvSpPr/>
          <p:nvPr/>
        </p:nvSpPr>
        <p:spPr>
          <a:xfrm>
            <a:off x="3892380" y="3956531"/>
            <a:ext cx="553357" cy="369332"/>
          </a:xfrm>
          <a:prstGeom prst="rect">
            <a:avLst/>
          </a:prstGeom>
        </p:spPr>
        <p:txBody>
          <a:bodyPr wrap="none">
            <a:spAutoFit/>
          </a:bodyPr>
          <a:lstStyle/>
          <a:p>
            <a:r>
              <a:rPr lang="en-CA" sz="1800" dirty="0">
                <a:solidFill>
                  <a:srgbClr val="000000"/>
                </a:solidFill>
                <a:latin typeface="Segoe UI" panose="020B0502040204020203" pitchFamily="34" charset="0"/>
              </a:rPr>
              <a:t>YES</a:t>
            </a:r>
            <a:endParaRPr lang="en-CA" dirty="0"/>
          </a:p>
        </p:txBody>
      </p:sp>
      <p:sp>
        <p:nvSpPr>
          <p:cNvPr id="98" name="Rectangle 97">
            <a:extLst>
              <a:ext uri="{FF2B5EF4-FFF2-40B4-BE49-F238E27FC236}">
                <a16:creationId xmlns:a16="http://schemas.microsoft.com/office/drawing/2014/main" id="{1A7D18C8-035A-4A88-A010-A65F4BB01D74}"/>
              </a:ext>
            </a:extLst>
          </p:cNvPr>
          <p:cNvSpPr/>
          <p:nvPr/>
        </p:nvSpPr>
        <p:spPr>
          <a:xfrm>
            <a:off x="6448275" y="4243081"/>
            <a:ext cx="553357" cy="369332"/>
          </a:xfrm>
          <a:prstGeom prst="rect">
            <a:avLst/>
          </a:prstGeom>
        </p:spPr>
        <p:txBody>
          <a:bodyPr wrap="none">
            <a:spAutoFit/>
          </a:bodyPr>
          <a:lstStyle/>
          <a:p>
            <a:r>
              <a:rPr lang="en-CA" sz="1800" dirty="0">
                <a:solidFill>
                  <a:srgbClr val="000000"/>
                </a:solidFill>
                <a:latin typeface="Segoe UI" panose="020B0502040204020203" pitchFamily="34" charset="0"/>
              </a:rPr>
              <a:t>YES</a:t>
            </a:r>
            <a:endParaRPr lang="en-CA" dirty="0"/>
          </a:p>
        </p:txBody>
      </p:sp>
    </p:spTree>
    <p:extLst>
      <p:ext uri="{BB962C8B-B14F-4D97-AF65-F5344CB8AC3E}">
        <p14:creationId xmlns:p14="http://schemas.microsoft.com/office/powerpoint/2010/main" val="3137771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731DB96-2AE4-489A-8D97-274FCA8FBC32}"/>
              </a:ext>
            </a:extLst>
          </p:cNvPr>
          <p:cNvSpPr>
            <a:spLocks noGrp="1"/>
          </p:cNvSpPr>
          <p:nvPr>
            <p:ph type="title"/>
          </p:nvPr>
        </p:nvSpPr>
        <p:spPr>
          <a:xfrm>
            <a:off x="583893" y="2247672"/>
            <a:ext cx="4241495" cy="3323987"/>
          </a:xfrm>
        </p:spPr>
        <p:txBody>
          <a:bodyPr/>
          <a:lstStyle/>
          <a:p>
            <a:pPr algn="ctr"/>
            <a:r>
              <a:rPr lang="en-US" dirty="0"/>
              <a:t>Windows Containers are a strategic way to modernize your existing .NET Framework applications</a:t>
            </a:r>
            <a:endParaRPr lang="en-CA" dirty="0"/>
          </a:p>
        </p:txBody>
      </p:sp>
    </p:spTree>
    <p:extLst>
      <p:ext uri="{BB962C8B-B14F-4D97-AF65-F5344CB8AC3E}">
        <p14:creationId xmlns:p14="http://schemas.microsoft.com/office/powerpoint/2010/main" val="19499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E67DA5C-2728-4005-A3CC-7D0211698AFC}"/>
              </a:ext>
            </a:extLst>
          </p:cNvPr>
          <p:cNvSpPr>
            <a:spLocks noGrp="1"/>
          </p:cNvSpPr>
          <p:nvPr>
            <p:ph type="title"/>
          </p:nvPr>
        </p:nvSpPr>
        <p:spPr>
          <a:xfrm>
            <a:off x="588263" y="866287"/>
            <a:ext cx="11018520" cy="553998"/>
          </a:xfrm>
        </p:spPr>
        <p:txBody>
          <a:bodyPr>
            <a:normAutofit fontScale="90000"/>
          </a:bodyPr>
          <a:lstStyle/>
          <a:p>
            <a:r>
              <a:rPr lang="en-US" dirty="0"/>
              <a:t>How do containers help in app modernization? </a:t>
            </a:r>
            <a:endParaRPr lang="en-CA" dirty="0"/>
          </a:p>
        </p:txBody>
      </p:sp>
      <p:pic>
        <p:nvPicPr>
          <p:cNvPr id="6" name="Espace réservé pour une image  5">
            <a:extLst>
              <a:ext uri="{FF2B5EF4-FFF2-40B4-BE49-F238E27FC236}">
                <a16:creationId xmlns:a16="http://schemas.microsoft.com/office/drawing/2014/main" id="{5B72492A-1281-4C42-B15C-89846C8E92C6}"/>
              </a:ext>
            </a:extLst>
          </p:cNvPr>
          <p:cNvPicPr>
            <a:picLocks noGrp="1" noChangeAspect="1"/>
          </p:cNvPicPr>
          <p:nvPr>
            <p:ph type="pic" sz="quarter" idx="11"/>
          </p:nvPr>
        </p:nvPicPr>
        <p:blipFill>
          <a:blip r:embed="rId3"/>
          <a:srcRect t="21875" b="21875"/>
          <a:stretch>
            <a:fillRect/>
          </a:stretch>
        </p:blipFill>
        <p:spPr/>
      </p:pic>
    </p:spTree>
    <p:extLst>
      <p:ext uri="{BB962C8B-B14F-4D97-AF65-F5344CB8AC3E}">
        <p14:creationId xmlns:p14="http://schemas.microsoft.com/office/powerpoint/2010/main" val="29442223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0">
            <a:extLst>
              <a:ext uri="{FF2B5EF4-FFF2-40B4-BE49-F238E27FC236}">
                <a16:creationId xmlns:a16="http://schemas.microsoft.com/office/drawing/2014/main" id="{6D1A1579-912C-48A5-8E4C-E0BDC0CC7E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1882" y="2666350"/>
            <a:ext cx="1759635" cy="1387094"/>
          </a:xfrm>
          <a:prstGeom prst="rect">
            <a:avLst/>
          </a:prstGeom>
          <a:effectLst/>
        </p:spPr>
      </p:pic>
      <p:pic>
        <p:nvPicPr>
          <p:cNvPr id="4" name="Picture 29">
            <a:extLst>
              <a:ext uri="{FF2B5EF4-FFF2-40B4-BE49-F238E27FC236}">
                <a16:creationId xmlns:a16="http://schemas.microsoft.com/office/drawing/2014/main" id="{4E499D9F-44EF-411F-8BFB-5DF02FD9F37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19654" y="3371"/>
            <a:ext cx="1740409" cy="1329935"/>
          </a:xfrm>
          <a:prstGeom prst="rect">
            <a:avLst/>
          </a:prstGeom>
          <a:effectLst/>
        </p:spPr>
      </p:pic>
      <p:pic>
        <p:nvPicPr>
          <p:cNvPr id="5" name="Picture 8">
            <a:extLst>
              <a:ext uri="{FF2B5EF4-FFF2-40B4-BE49-F238E27FC236}">
                <a16:creationId xmlns:a16="http://schemas.microsoft.com/office/drawing/2014/main" id="{A44AD0C3-D203-46E8-9BCB-FB4305EC6F4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21869" y="0"/>
            <a:ext cx="1741744" cy="1329934"/>
          </a:xfrm>
          <a:prstGeom prst="rect">
            <a:avLst/>
          </a:prstGeom>
          <a:effectLst/>
        </p:spPr>
      </p:pic>
      <p:pic>
        <p:nvPicPr>
          <p:cNvPr id="6" name="Picture 5">
            <a:extLst>
              <a:ext uri="{FF2B5EF4-FFF2-40B4-BE49-F238E27FC236}">
                <a16:creationId xmlns:a16="http://schemas.microsoft.com/office/drawing/2014/main" id="{75AE97C2-2415-4F16-9A34-B492BA1CD81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961572" y="1329934"/>
            <a:ext cx="1743773" cy="1329934"/>
          </a:xfrm>
          <a:prstGeom prst="rect">
            <a:avLst/>
          </a:prstGeom>
          <a:effectLst/>
        </p:spPr>
      </p:pic>
      <p:pic>
        <p:nvPicPr>
          <p:cNvPr id="7" name="Picture 4">
            <a:extLst>
              <a:ext uri="{FF2B5EF4-FFF2-40B4-BE49-F238E27FC236}">
                <a16:creationId xmlns:a16="http://schemas.microsoft.com/office/drawing/2014/main" id="{564E30CE-1F10-49F8-AFC5-22CCF2465A6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908098" y="4092991"/>
            <a:ext cx="1713860" cy="1373619"/>
          </a:xfrm>
          <a:prstGeom prst="rect">
            <a:avLst/>
          </a:prstGeom>
          <a:effectLst/>
        </p:spPr>
      </p:pic>
      <p:pic>
        <p:nvPicPr>
          <p:cNvPr id="8" name="Picture 9">
            <a:extLst>
              <a:ext uri="{FF2B5EF4-FFF2-40B4-BE49-F238E27FC236}">
                <a16:creationId xmlns:a16="http://schemas.microsoft.com/office/drawing/2014/main" id="{ECDF8762-2647-4C4C-9B69-A11F1D4B5471}"/>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1" y="0"/>
            <a:ext cx="1727199" cy="1333500"/>
          </a:xfrm>
          <a:prstGeom prst="rect">
            <a:avLst/>
          </a:prstGeom>
          <a:noFill/>
          <a:ln>
            <a:noFill/>
          </a:ln>
          <a:effectLst/>
        </p:spPr>
      </p:pic>
      <p:pic>
        <p:nvPicPr>
          <p:cNvPr id="9" name="Picture 17">
            <a:extLst>
              <a:ext uri="{FF2B5EF4-FFF2-40B4-BE49-F238E27FC236}">
                <a16:creationId xmlns:a16="http://schemas.microsoft.com/office/drawing/2014/main" id="{6959ACFF-AB30-4515-9A4D-DD19A478195B}"/>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t="-26"/>
          <a:stretch/>
        </p:blipFill>
        <p:spPr>
          <a:xfrm>
            <a:off x="8722651" y="0"/>
            <a:ext cx="1743607" cy="1333308"/>
          </a:xfrm>
          <a:prstGeom prst="rect">
            <a:avLst/>
          </a:prstGeom>
          <a:effectLst/>
        </p:spPr>
      </p:pic>
      <p:pic>
        <p:nvPicPr>
          <p:cNvPr id="10" name="Picture 52">
            <a:extLst>
              <a:ext uri="{FF2B5EF4-FFF2-40B4-BE49-F238E27FC236}">
                <a16:creationId xmlns:a16="http://schemas.microsoft.com/office/drawing/2014/main" id="{48209DA6-D7B6-48BD-B1AC-61F531BCBF26}"/>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b="-110"/>
          <a:stretch/>
        </p:blipFill>
        <p:spPr>
          <a:xfrm>
            <a:off x="5689260" y="5427378"/>
            <a:ext cx="1735506" cy="1427251"/>
          </a:xfrm>
          <a:prstGeom prst="rect">
            <a:avLst/>
          </a:prstGeom>
          <a:effectLst/>
        </p:spPr>
      </p:pic>
      <p:pic>
        <p:nvPicPr>
          <p:cNvPr id="11" name="Picture 56">
            <a:extLst>
              <a:ext uri="{FF2B5EF4-FFF2-40B4-BE49-F238E27FC236}">
                <a16:creationId xmlns:a16="http://schemas.microsoft.com/office/drawing/2014/main" id="{47BEF485-9E32-47E9-BA10-DEAD6946309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443431" y="1"/>
            <a:ext cx="1748568" cy="1333590"/>
          </a:xfrm>
          <a:prstGeom prst="rect">
            <a:avLst/>
          </a:prstGeom>
          <a:effectLst/>
        </p:spPr>
      </p:pic>
      <p:pic>
        <p:nvPicPr>
          <p:cNvPr id="12" name="Picture 57">
            <a:extLst>
              <a:ext uri="{FF2B5EF4-FFF2-40B4-BE49-F238E27FC236}">
                <a16:creationId xmlns:a16="http://schemas.microsoft.com/office/drawing/2014/main" id="{E9F976B4-39D5-4BA0-AC60-8602AAA7585B}"/>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219275" y="5436567"/>
            <a:ext cx="1761933" cy="1388140"/>
          </a:xfrm>
          <a:prstGeom prst="rect">
            <a:avLst/>
          </a:prstGeom>
          <a:effectLst/>
        </p:spPr>
      </p:pic>
      <p:pic>
        <p:nvPicPr>
          <p:cNvPr id="13" name="Picture 63">
            <a:extLst>
              <a:ext uri="{FF2B5EF4-FFF2-40B4-BE49-F238E27FC236}">
                <a16:creationId xmlns:a16="http://schemas.microsoft.com/office/drawing/2014/main" id="{BA371845-F14A-44C0-A39F-531575CB1160}"/>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t="-180"/>
          <a:stretch/>
        </p:blipFill>
        <p:spPr>
          <a:xfrm>
            <a:off x="8729125" y="1329934"/>
            <a:ext cx="1737133" cy="1329934"/>
          </a:xfrm>
          <a:prstGeom prst="rect">
            <a:avLst/>
          </a:prstGeom>
          <a:effectLst/>
        </p:spPr>
      </p:pic>
      <p:pic>
        <p:nvPicPr>
          <p:cNvPr id="14" name="Picture 64">
            <a:extLst>
              <a:ext uri="{FF2B5EF4-FFF2-40B4-BE49-F238E27FC236}">
                <a16:creationId xmlns:a16="http://schemas.microsoft.com/office/drawing/2014/main" id="{ACE4D529-5B79-4602-8B92-E909326BB729}"/>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5203877" y="1333306"/>
            <a:ext cx="1756186" cy="1344521"/>
          </a:xfrm>
          <a:prstGeom prst="rect">
            <a:avLst/>
          </a:prstGeom>
          <a:effectLst/>
        </p:spPr>
      </p:pic>
      <p:pic>
        <p:nvPicPr>
          <p:cNvPr id="15" name="Picture 65">
            <a:extLst>
              <a:ext uri="{FF2B5EF4-FFF2-40B4-BE49-F238E27FC236}">
                <a16:creationId xmlns:a16="http://schemas.microsoft.com/office/drawing/2014/main" id="{9090CF19-9E40-46E3-84A9-259E5D45AF8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472" y="1329934"/>
            <a:ext cx="1759055" cy="1382905"/>
          </a:xfrm>
          <a:prstGeom prst="rect">
            <a:avLst/>
          </a:prstGeom>
          <a:effectLst/>
        </p:spPr>
      </p:pic>
      <p:pic>
        <p:nvPicPr>
          <p:cNvPr id="16" name="Picture 68">
            <a:extLst>
              <a:ext uri="{FF2B5EF4-FFF2-40B4-BE49-F238E27FC236}">
                <a16:creationId xmlns:a16="http://schemas.microsoft.com/office/drawing/2014/main" id="{BBF52811-3189-44E0-BD0C-54FF04DD219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994674" y="-9636"/>
            <a:ext cx="1756186" cy="1342943"/>
          </a:xfrm>
          <a:prstGeom prst="rect">
            <a:avLst/>
          </a:prstGeom>
          <a:effectLst/>
        </p:spPr>
      </p:pic>
      <p:pic>
        <p:nvPicPr>
          <p:cNvPr id="17" name="Picture 69">
            <a:extLst>
              <a:ext uri="{FF2B5EF4-FFF2-40B4-BE49-F238E27FC236}">
                <a16:creationId xmlns:a16="http://schemas.microsoft.com/office/drawing/2014/main" id="{FFB5A548-D5B3-4EF7-A709-110A8D31E712}"/>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750746" y="1339570"/>
            <a:ext cx="1714328" cy="1348921"/>
          </a:xfrm>
          <a:prstGeom prst="rect">
            <a:avLst/>
          </a:prstGeom>
          <a:effectLst/>
        </p:spPr>
      </p:pic>
      <p:pic>
        <p:nvPicPr>
          <p:cNvPr id="18" name="Picture 70">
            <a:extLst>
              <a:ext uri="{FF2B5EF4-FFF2-40B4-BE49-F238E27FC236}">
                <a16:creationId xmlns:a16="http://schemas.microsoft.com/office/drawing/2014/main" id="{613D912F-520E-49D6-BA51-9A97A0DDA37A}"/>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10435813" y="1329935"/>
            <a:ext cx="1756186" cy="1339400"/>
          </a:xfrm>
          <a:prstGeom prst="rect">
            <a:avLst/>
          </a:prstGeom>
          <a:effectLst/>
        </p:spPr>
      </p:pic>
      <p:pic>
        <p:nvPicPr>
          <p:cNvPr id="19" name="Picture 6">
            <a:extLst>
              <a:ext uri="{FF2B5EF4-FFF2-40B4-BE49-F238E27FC236}">
                <a16:creationId xmlns:a16="http://schemas.microsoft.com/office/drawing/2014/main" id="{F0945404-500E-4CB4-8CA2-216563E8184F}"/>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3449068" y="1329934"/>
            <a:ext cx="1761933" cy="1348921"/>
          </a:xfrm>
          <a:prstGeom prst="rect">
            <a:avLst/>
          </a:prstGeom>
          <a:effectLst/>
        </p:spPr>
      </p:pic>
      <p:pic>
        <p:nvPicPr>
          <p:cNvPr id="20" name="Picture 7">
            <a:extLst>
              <a:ext uri="{FF2B5EF4-FFF2-40B4-BE49-F238E27FC236}">
                <a16:creationId xmlns:a16="http://schemas.microsoft.com/office/drawing/2014/main" id="{BD237447-A3BD-4D45-8995-4EC988746693}"/>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56446" y="-9636"/>
            <a:ext cx="1754123" cy="1342942"/>
          </a:xfrm>
          <a:prstGeom prst="rect">
            <a:avLst/>
          </a:prstGeom>
          <a:effectLst/>
        </p:spPr>
      </p:pic>
      <p:pic>
        <p:nvPicPr>
          <p:cNvPr id="21" name="Picture 14">
            <a:extLst>
              <a:ext uri="{FF2B5EF4-FFF2-40B4-BE49-F238E27FC236}">
                <a16:creationId xmlns:a16="http://schemas.microsoft.com/office/drawing/2014/main" id="{0AD9A70E-96B3-49B1-9252-76788BE9FE71}"/>
              </a:ext>
            </a:extLst>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7770936" y="3207851"/>
            <a:ext cx="1715220" cy="1351026"/>
          </a:xfrm>
          <a:prstGeom prst="rect">
            <a:avLst/>
          </a:prstGeom>
          <a:effectLst/>
        </p:spPr>
      </p:pic>
      <p:pic>
        <p:nvPicPr>
          <p:cNvPr id="22" name="Picture 13">
            <a:extLst>
              <a:ext uri="{FF2B5EF4-FFF2-40B4-BE49-F238E27FC236}">
                <a16:creationId xmlns:a16="http://schemas.microsoft.com/office/drawing/2014/main" id="{A312796A-8100-4D91-A938-DB9BD65C9482}"/>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12041" y="2650234"/>
            <a:ext cx="1759635" cy="1385681"/>
          </a:xfrm>
          <a:prstGeom prst="rect">
            <a:avLst/>
          </a:prstGeom>
          <a:effectLst/>
        </p:spPr>
      </p:pic>
      <p:pic>
        <p:nvPicPr>
          <p:cNvPr id="24" name="Picture 9">
            <a:extLst>
              <a:ext uri="{FF2B5EF4-FFF2-40B4-BE49-F238E27FC236}">
                <a16:creationId xmlns:a16="http://schemas.microsoft.com/office/drawing/2014/main" id="{F3EE9960-B9E5-4EA7-9247-EAAD4CE26121}"/>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4249177" y="2694671"/>
            <a:ext cx="1754173" cy="1382504"/>
          </a:xfrm>
          <a:prstGeom prst="rect">
            <a:avLst/>
          </a:prstGeom>
          <a:effectLst/>
        </p:spPr>
      </p:pic>
      <p:pic>
        <p:nvPicPr>
          <p:cNvPr id="25" name="Picture 6">
            <a:extLst>
              <a:ext uri="{FF2B5EF4-FFF2-40B4-BE49-F238E27FC236}">
                <a16:creationId xmlns:a16="http://schemas.microsoft.com/office/drawing/2014/main" id="{2621B6D3-B818-41EF-AC54-63208EE0821B}"/>
              </a:ext>
            </a:extLst>
          </p:cNvPr>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a:off x="8689707" y="2622441"/>
            <a:ext cx="1745785" cy="1375215"/>
          </a:xfrm>
          <a:prstGeom prst="rect">
            <a:avLst/>
          </a:prstGeom>
          <a:effectLst/>
        </p:spPr>
      </p:pic>
      <p:pic>
        <p:nvPicPr>
          <p:cNvPr id="27" name="Picture 63">
            <a:extLst>
              <a:ext uri="{FF2B5EF4-FFF2-40B4-BE49-F238E27FC236}">
                <a16:creationId xmlns:a16="http://schemas.microsoft.com/office/drawing/2014/main" id="{EBECE3AA-4C20-4C01-A294-FD56BA63784E}"/>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t="-1" b="-233"/>
          <a:stretch/>
        </p:blipFill>
        <p:spPr>
          <a:xfrm>
            <a:off x="10443431" y="5315987"/>
            <a:ext cx="1748569" cy="1515702"/>
          </a:xfrm>
          <a:prstGeom prst="rect">
            <a:avLst/>
          </a:prstGeom>
          <a:effectLst/>
        </p:spPr>
      </p:pic>
      <p:pic>
        <p:nvPicPr>
          <p:cNvPr id="28" name="Picture 66">
            <a:extLst>
              <a:ext uri="{FF2B5EF4-FFF2-40B4-BE49-F238E27FC236}">
                <a16:creationId xmlns:a16="http://schemas.microsoft.com/office/drawing/2014/main" id="{4FF78B41-69E9-41C7-B737-A14CB6A7F45E}"/>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945934" y="2650235"/>
            <a:ext cx="1743773" cy="1375214"/>
          </a:xfrm>
          <a:prstGeom prst="rect">
            <a:avLst/>
          </a:prstGeom>
          <a:effectLst/>
        </p:spPr>
      </p:pic>
      <p:pic>
        <p:nvPicPr>
          <p:cNvPr id="32" name="Picture 11">
            <a:extLst>
              <a:ext uri="{FF2B5EF4-FFF2-40B4-BE49-F238E27FC236}">
                <a16:creationId xmlns:a16="http://schemas.microsoft.com/office/drawing/2014/main" id="{1C4C1B63-88BF-4772-AFF2-2B81E10E49AB}"/>
              </a:ext>
            </a:extLst>
          </p:cNvPr>
          <p:cNvPicPr>
            <a:picLocks noChangeAspect="1"/>
          </p:cNvPicPr>
          <p:nvPr/>
        </p:nvPicPr>
        <p:blipFill rotWithShape="1">
          <a:blip r:embed="rId28" cstate="email">
            <a:extLst>
              <a:ext uri="{28A0092B-C50C-407E-A947-70E740481C1C}">
                <a14:useLocalDpi xmlns:a14="http://schemas.microsoft.com/office/drawing/2010/main"/>
              </a:ext>
            </a:extLst>
          </a:blip>
          <a:srcRect/>
          <a:stretch/>
        </p:blipFill>
        <p:spPr>
          <a:xfrm>
            <a:off x="6819221" y="5410714"/>
            <a:ext cx="1903430" cy="1443915"/>
          </a:xfrm>
          <a:prstGeom prst="rect">
            <a:avLst/>
          </a:prstGeom>
        </p:spPr>
      </p:pic>
      <p:pic>
        <p:nvPicPr>
          <p:cNvPr id="33" name="Picture 10">
            <a:extLst>
              <a:ext uri="{FF2B5EF4-FFF2-40B4-BE49-F238E27FC236}">
                <a16:creationId xmlns:a16="http://schemas.microsoft.com/office/drawing/2014/main" id="{8B6328BA-02C4-4092-9E50-36F994F1D15E}"/>
              </a:ext>
            </a:extLst>
          </p:cNvPr>
          <p:cNvPicPr>
            <a:picLocks noChangeAspect="1"/>
          </p:cNvPicPr>
          <p:nvPr/>
        </p:nvPicPr>
        <p:blipFill rotWithShape="1">
          <a:blip r:embed="rId29" cstate="email">
            <a:extLst>
              <a:ext uri="{28A0092B-C50C-407E-A947-70E740481C1C}">
                <a14:useLocalDpi xmlns:a14="http://schemas.microsoft.com/office/drawing/2010/main"/>
              </a:ext>
            </a:extLst>
          </a:blip>
          <a:srcRect/>
          <a:stretch/>
        </p:blipFill>
        <p:spPr>
          <a:xfrm>
            <a:off x="4276675" y="4092046"/>
            <a:ext cx="1758726" cy="1344521"/>
          </a:xfrm>
          <a:prstGeom prst="rect">
            <a:avLst/>
          </a:prstGeom>
        </p:spPr>
      </p:pic>
      <p:pic>
        <p:nvPicPr>
          <p:cNvPr id="34" name="Picture 8">
            <a:extLst>
              <a:ext uri="{FF2B5EF4-FFF2-40B4-BE49-F238E27FC236}">
                <a16:creationId xmlns:a16="http://schemas.microsoft.com/office/drawing/2014/main" id="{9B98EB6E-2D54-45C5-B945-452DF3DDD2B3}"/>
              </a:ext>
            </a:extLst>
          </p:cNvPr>
          <p:cNvPicPr>
            <a:picLocks noChangeAspect="1"/>
          </p:cNvPicPr>
          <p:nvPr/>
        </p:nvPicPr>
        <p:blipFill rotWithShape="1">
          <a:blip r:embed="rId30" cstate="email">
            <a:extLst>
              <a:ext uri="{28A0092B-C50C-407E-A947-70E740481C1C}">
                <a14:useLocalDpi xmlns:a14="http://schemas.microsoft.com/office/drawing/2010/main"/>
              </a:ext>
            </a:extLst>
          </a:blip>
          <a:srcRect/>
          <a:stretch/>
        </p:blipFill>
        <p:spPr>
          <a:xfrm>
            <a:off x="10436950" y="3985978"/>
            <a:ext cx="1705238" cy="1303699"/>
          </a:xfrm>
          <a:prstGeom prst="rect">
            <a:avLst/>
          </a:prstGeom>
        </p:spPr>
      </p:pic>
      <p:pic>
        <p:nvPicPr>
          <p:cNvPr id="35" name="Picture 5">
            <a:extLst>
              <a:ext uri="{FF2B5EF4-FFF2-40B4-BE49-F238E27FC236}">
                <a16:creationId xmlns:a16="http://schemas.microsoft.com/office/drawing/2014/main" id="{3322947E-967C-44EB-815E-0843F8EF8AF8}"/>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b="-111"/>
          <a:stretch/>
        </p:blipFill>
        <p:spPr>
          <a:xfrm>
            <a:off x="8684505" y="3994754"/>
            <a:ext cx="1781753" cy="1336935"/>
          </a:xfrm>
          <a:prstGeom prst="rect">
            <a:avLst/>
          </a:prstGeom>
        </p:spPr>
      </p:pic>
      <p:pic>
        <p:nvPicPr>
          <p:cNvPr id="36" name="Picture 57">
            <a:extLst>
              <a:ext uri="{FF2B5EF4-FFF2-40B4-BE49-F238E27FC236}">
                <a16:creationId xmlns:a16="http://schemas.microsoft.com/office/drawing/2014/main" id="{41ADFE5E-7FC6-40FD-80A4-A8D6521ED52A}"/>
              </a:ext>
            </a:extLst>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6945447" y="3994755"/>
            <a:ext cx="1728170" cy="1321232"/>
          </a:xfrm>
          <a:prstGeom prst="rect">
            <a:avLst/>
          </a:prstGeom>
        </p:spPr>
      </p:pic>
      <p:pic>
        <p:nvPicPr>
          <p:cNvPr id="37" name="Picture 16">
            <a:extLst>
              <a:ext uri="{FF2B5EF4-FFF2-40B4-BE49-F238E27FC236}">
                <a16:creationId xmlns:a16="http://schemas.microsoft.com/office/drawing/2014/main" id="{390E9E9F-6A94-4442-9543-B68B5A1DDCD1}"/>
              </a:ext>
            </a:extLst>
          </p:cNvPr>
          <p:cNvPicPr>
            <a:picLocks noChangeAspect="1"/>
          </p:cNvPicPr>
          <p:nvPr/>
        </p:nvPicPr>
        <p:blipFill rotWithShape="1">
          <a:blip r:embed="rId33" cstate="email">
            <a:extLst>
              <a:ext uri="{28A0092B-C50C-407E-A947-70E740481C1C}">
                <a14:useLocalDpi xmlns:a14="http://schemas.microsoft.com/office/drawing/2010/main"/>
              </a:ext>
            </a:extLst>
          </a:blip>
          <a:srcRect/>
          <a:stretch/>
        </p:blipFill>
        <p:spPr>
          <a:xfrm>
            <a:off x="8713284" y="5331690"/>
            <a:ext cx="1769615" cy="1526309"/>
          </a:xfrm>
          <a:prstGeom prst="rect">
            <a:avLst/>
          </a:prstGeom>
        </p:spPr>
      </p:pic>
      <p:pic>
        <p:nvPicPr>
          <p:cNvPr id="40" name="Picture 20">
            <a:extLst>
              <a:ext uri="{FF2B5EF4-FFF2-40B4-BE49-F238E27FC236}">
                <a16:creationId xmlns:a16="http://schemas.microsoft.com/office/drawing/2014/main" id="{EAA340B4-3D5B-412E-A8AC-113576D3C83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bwMode="ltGray">
          <a:xfrm>
            <a:off x="-101600" y="2630551"/>
            <a:ext cx="4367387" cy="4227449"/>
          </a:xfrm>
          <a:prstGeom prst="rect">
            <a:avLst/>
          </a:prstGeom>
        </p:spPr>
      </p:pic>
      <p:sp>
        <p:nvSpPr>
          <p:cNvPr id="41" name="Rectangle 40">
            <a:extLst>
              <a:ext uri="{FF2B5EF4-FFF2-40B4-BE49-F238E27FC236}">
                <a16:creationId xmlns:a16="http://schemas.microsoft.com/office/drawing/2014/main" id="{967DAD3F-0237-4EAE-9536-B18F9873B137}"/>
              </a:ext>
            </a:extLst>
          </p:cNvPr>
          <p:cNvSpPr/>
          <p:nvPr/>
        </p:nvSpPr>
        <p:spPr bwMode="auto">
          <a:xfrm>
            <a:off x="0" y="-224282"/>
            <a:ext cx="12357100" cy="748868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gradFill>
                <a:gsLst>
                  <a:gs pos="40075">
                    <a:srgbClr val="FFFFFF"/>
                  </a:gs>
                  <a:gs pos="30000">
                    <a:srgbClr val="FFFFFF"/>
                  </a:gs>
                </a:gsLst>
                <a:lin ang="5400000" scaled="0"/>
              </a:gradFill>
            </a:endParaRPr>
          </a:p>
        </p:txBody>
      </p:sp>
      <p:sp>
        <p:nvSpPr>
          <p:cNvPr id="43" name="Bulle narrative : rectangle à coins arrondis 42">
            <a:extLst>
              <a:ext uri="{FF2B5EF4-FFF2-40B4-BE49-F238E27FC236}">
                <a16:creationId xmlns:a16="http://schemas.microsoft.com/office/drawing/2014/main" id="{1F7C24AB-B92A-40F0-8185-6CB75312162D}"/>
              </a:ext>
            </a:extLst>
          </p:cNvPr>
          <p:cNvSpPr/>
          <p:nvPr/>
        </p:nvSpPr>
        <p:spPr bwMode="auto">
          <a:xfrm>
            <a:off x="998581" y="1209501"/>
            <a:ext cx="6699513" cy="1417329"/>
          </a:xfrm>
          <a:prstGeom prst="wedgeRoundRectCallout">
            <a:avLst>
              <a:gd name="adj1" fmla="val -42688"/>
              <a:gd name="adj2" fmla="val -76858"/>
              <a:gd name="adj3" fmla="val 16667"/>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CA" sz="2400" b="1" dirty="0">
                <a:solidFill>
                  <a:schemeClr val="bg1"/>
                </a:solidFill>
                <a:latin typeface="Segoe UI Semilight" panose="020B0402040204020203" pitchFamily="34" charset="0"/>
                <a:cs typeface="Segoe UI Semilight" panose="020B0402040204020203" pitchFamily="34" charset="0"/>
              </a:rPr>
              <a:t>“The Application works in localhost machine!...</a:t>
            </a:r>
          </a:p>
          <a:p>
            <a:pPr algn="ctr" defTabSz="932472" fontAlgn="base">
              <a:spcBef>
                <a:spcPct val="0"/>
              </a:spcBef>
              <a:spcAft>
                <a:spcPct val="0"/>
              </a:spcAft>
            </a:pPr>
            <a:r>
              <a:rPr lang="en-CA" sz="2400" b="1" dirty="0">
                <a:solidFill>
                  <a:schemeClr val="bg1"/>
                </a:solidFill>
                <a:latin typeface="Segoe UI Semilight" panose="020B0402040204020203" pitchFamily="34" charset="0"/>
                <a:cs typeface="Segoe UI Semilight" panose="020B0402040204020203" pitchFamily="34" charset="0"/>
              </a:rPr>
              <a:t>But not in production?”</a:t>
            </a:r>
          </a:p>
        </p:txBody>
      </p:sp>
      <p:pic>
        <p:nvPicPr>
          <p:cNvPr id="29" name="Image 28">
            <a:extLst>
              <a:ext uri="{FF2B5EF4-FFF2-40B4-BE49-F238E27FC236}">
                <a16:creationId xmlns:a16="http://schemas.microsoft.com/office/drawing/2014/main" id="{76E23AA3-81F1-4D7D-92A5-884181820EEB}"/>
              </a:ext>
            </a:extLst>
          </p:cNvPr>
          <p:cNvPicPr>
            <a:picLocks noChangeAspect="1"/>
          </p:cNvPicPr>
          <p:nvPr/>
        </p:nvPicPr>
        <p:blipFill>
          <a:blip r:embed="rId35"/>
          <a:stretch>
            <a:fillRect/>
          </a:stretch>
        </p:blipFill>
        <p:spPr>
          <a:xfrm>
            <a:off x="110907" y="-56866"/>
            <a:ext cx="1417329" cy="1417329"/>
          </a:xfrm>
          <a:prstGeom prst="rect">
            <a:avLst/>
          </a:prstGeom>
        </p:spPr>
      </p:pic>
      <p:sp>
        <p:nvSpPr>
          <p:cNvPr id="46" name="Bulle narrative : rectangle à coins arrondis 45">
            <a:extLst>
              <a:ext uri="{FF2B5EF4-FFF2-40B4-BE49-F238E27FC236}">
                <a16:creationId xmlns:a16="http://schemas.microsoft.com/office/drawing/2014/main" id="{E163A09A-F5B8-4254-BF14-BC875A2C9438}"/>
              </a:ext>
            </a:extLst>
          </p:cNvPr>
          <p:cNvSpPr/>
          <p:nvPr/>
        </p:nvSpPr>
        <p:spPr bwMode="auto">
          <a:xfrm>
            <a:off x="4075009" y="3869100"/>
            <a:ext cx="6699513" cy="1417329"/>
          </a:xfrm>
          <a:prstGeom prst="wedgeRoundRectCallout">
            <a:avLst>
              <a:gd name="adj1" fmla="val 43754"/>
              <a:gd name="adj2" fmla="val -89265"/>
              <a:gd name="adj3" fmla="val 16667"/>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CA" sz="2400" b="1" dirty="0">
                <a:solidFill>
                  <a:schemeClr val="bg1"/>
                </a:solidFill>
                <a:latin typeface="Segoe UI Semilight" panose="020B0402040204020203" pitchFamily="34" charset="0"/>
                <a:cs typeface="Segoe UI Semilight" panose="020B0402040204020203" pitchFamily="34" charset="0"/>
              </a:rPr>
              <a:t>“Use a container like Docker, dev environment is similar to production environment”</a:t>
            </a:r>
          </a:p>
        </p:txBody>
      </p:sp>
      <p:pic>
        <p:nvPicPr>
          <p:cNvPr id="47" name="Image 46">
            <a:extLst>
              <a:ext uri="{FF2B5EF4-FFF2-40B4-BE49-F238E27FC236}">
                <a16:creationId xmlns:a16="http://schemas.microsoft.com/office/drawing/2014/main" id="{51E8C0DF-01C2-4641-A5A4-67F6889C2EC1}"/>
              </a:ext>
            </a:extLst>
          </p:cNvPr>
          <p:cNvPicPr>
            <a:picLocks noChangeAspect="1"/>
          </p:cNvPicPr>
          <p:nvPr/>
        </p:nvPicPr>
        <p:blipFill>
          <a:blip r:embed="rId35"/>
          <a:stretch>
            <a:fillRect/>
          </a:stretch>
        </p:blipFill>
        <p:spPr>
          <a:xfrm>
            <a:off x="10368715" y="2447087"/>
            <a:ext cx="1417329" cy="1417329"/>
          </a:xfrm>
          <a:prstGeom prst="rect">
            <a:avLst/>
          </a:prstGeom>
        </p:spPr>
      </p:pic>
    </p:spTree>
    <p:extLst>
      <p:ext uri="{BB962C8B-B14F-4D97-AF65-F5344CB8AC3E}">
        <p14:creationId xmlns:p14="http://schemas.microsoft.com/office/powerpoint/2010/main" val="2873742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5A91C-C996-439B-AC00-3C68B5BDB4BE}"/>
              </a:ext>
            </a:extLst>
          </p:cNvPr>
          <p:cNvSpPr>
            <a:spLocks noGrp="1"/>
          </p:cNvSpPr>
          <p:nvPr>
            <p:ph type="title"/>
          </p:nvPr>
        </p:nvSpPr>
        <p:spPr/>
        <p:txBody>
          <a:bodyPr/>
          <a:lstStyle/>
          <a:p>
            <a:r>
              <a:rPr lang="fr-CA" dirty="0"/>
              <a:t>Containers</a:t>
            </a:r>
            <a:endParaRPr lang="en-CA" dirty="0"/>
          </a:p>
        </p:txBody>
      </p:sp>
      <p:sp>
        <p:nvSpPr>
          <p:cNvPr id="4" name="Rectangle 3">
            <a:extLst>
              <a:ext uri="{FF2B5EF4-FFF2-40B4-BE49-F238E27FC236}">
                <a16:creationId xmlns:a16="http://schemas.microsoft.com/office/drawing/2014/main" id="{A52150E4-1829-43C1-9B48-D36C3245E1FF}"/>
              </a:ext>
            </a:extLst>
          </p:cNvPr>
          <p:cNvSpPr/>
          <p:nvPr/>
        </p:nvSpPr>
        <p:spPr bwMode="auto">
          <a:xfrm>
            <a:off x="214906" y="2170323"/>
            <a:ext cx="1696598" cy="3767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 coins arrondis 4">
            <a:extLst>
              <a:ext uri="{FF2B5EF4-FFF2-40B4-BE49-F238E27FC236}">
                <a16:creationId xmlns:a16="http://schemas.microsoft.com/office/drawing/2014/main" id="{5CE4BD1A-992E-42D6-B076-E1F41DCD710F}"/>
              </a:ext>
            </a:extLst>
          </p:cNvPr>
          <p:cNvSpPr/>
          <p:nvPr/>
        </p:nvSpPr>
        <p:spPr bwMode="auto">
          <a:xfrm>
            <a:off x="374730" y="2445744"/>
            <a:ext cx="1376951" cy="6940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EB1CB615-D475-4816-9F6A-DBB8B21F7698}"/>
              </a:ext>
            </a:extLst>
          </p:cNvPr>
          <p:cNvSpPr/>
          <p:nvPr/>
        </p:nvSpPr>
        <p:spPr bwMode="auto">
          <a:xfrm>
            <a:off x="374729" y="3270173"/>
            <a:ext cx="1376952" cy="111453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err="1">
                <a:solidFill>
                  <a:schemeClr val="tx1"/>
                </a:solidFill>
                <a:ea typeface="Segoe UI" pitchFamily="34" charset="0"/>
                <a:cs typeface="Segoe UI" pitchFamily="34" charset="0"/>
              </a:rPr>
              <a:t>Binaries</a:t>
            </a:r>
            <a:r>
              <a:rPr lang="fr-CA" sz="1800" dirty="0">
                <a:solidFill>
                  <a:schemeClr val="tx1"/>
                </a:solidFill>
                <a:ea typeface="Segoe UI" pitchFamily="34" charset="0"/>
                <a:cs typeface="Segoe UI" pitchFamily="34" charset="0"/>
              </a:rPr>
              <a:t> &amp; </a:t>
            </a:r>
            <a:r>
              <a:rPr lang="fr-CA" sz="1800" dirty="0" err="1">
                <a:solidFill>
                  <a:schemeClr val="tx1"/>
                </a:solidFill>
                <a:ea typeface="Segoe UI" pitchFamily="34" charset="0"/>
                <a:cs typeface="Segoe UI" pitchFamily="34" charset="0"/>
              </a:rPr>
              <a:t>Libraries</a:t>
            </a:r>
            <a:endParaRPr lang="fr-CA" sz="1800" dirty="0">
              <a:solidFill>
                <a:schemeClr val="tx1"/>
              </a:solidFill>
              <a:ea typeface="Segoe UI" pitchFamily="34" charset="0"/>
              <a:cs typeface="Segoe UI" pitchFamily="34" charset="0"/>
            </a:endParaRPr>
          </a:p>
        </p:txBody>
      </p:sp>
      <p:sp>
        <p:nvSpPr>
          <p:cNvPr id="7" name="Rectangle : coins arrondis 6">
            <a:extLst>
              <a:ext uri="{FF2B5EF4-FFF2-40B4-BE49-F238E27FC236}">
                <a16:creationId xmlns:a16="http://schemas.microsoft.com/office/drawing/2014/main" id="{126AC40D-FC7D-4095-B01C-93562CFC743F}"/>
              </a:ext>
            </a:extLst>
          </p:cNvPr>
          <p:cNvSpPr/>
          <p:nvPr/>
        </p:nvSpPr>
        <p:spPr bwMode="auto">
          <a:xfrm>
            <a:off x="374729" y="4515079"/>
            <a:ext cx="1376952" cy="123572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dirty="0">
                <a:solidFill>
                  <a:schemeClr val="tx1"/>
                </a:solidFill>
                <a:ea typeface="Segoe UI" pitchFamily="34" charset="0"/>
                <a:cs typeface="Segoe UI" pitchFamily="34" charset="0"/>
              </a:rPr>
              <a:t>Guest VM </a:t>
            </a:r>
          </a:p>
          <a:p>
            <a:pPr algn="ctr" defTabSz="932472" fontAlgn="base">
              <a:spcBef>
                <a:spcPct val="0"/>
              </a:spcBef>
              <a:spcAft>
                <a:spcPct val="0"/>
              </a:spcAft>
            </a:pPr>
            <a:r>
              <a:rPr lang="en-CA" sz="2000" dirty="0">
                <a:solidFill>
                  <a:schemeClr val="tx1"/>
                </a:solidFill>
                <a:ea typeface="Segoe UI" pitchFamily="34" charset="0"/>
                <a:cs typeface="Segoe UI" pitchFamily="34" charset="0"/>
              </a:rPr>
              <a:t>OS</a:t>
            </a:r>
          </a:p>
        </p:txBody>
      </p:sp>
      <p:sp>
        <p:nvSpPr>
          <p:cNvPr id="8" name="ZoneTexte 7">
            <a:extLst>
              <a:ext uri="{FF2B5EF4-FFF2-40B4-BE49-F238E27FC236}">
                <a16:creationId xmlns:a16="http://schemas.microsoft.com/office/drawing/2014/main" id="{9389720A-3D5A-4FAD-A3C4-A1823F8F1B79}"/>
              </a:ext>
            </a:extLst>
          </p:cNvPr>
          <p:cNvSpPr txBox="1"/>
          <p:nvPr/>
        </p:nvSpPr>
        <p:spPr>
          <a:xfrm>
            <a:off x="214905" y="6093023"/>
            <a:ext cx="2418125" cy="318794"/>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Existing or New Apps</a:t>
            </a:r>
          </a:p>
        </p:txBody>
      </p:sp>
      <p:grpSp>
        <p:nvGrpSpPr>
          <p:cNvPr id="14" name="Groupe 13">
            <a:extLst>
              <a:ext uri="{FF2B5EF4-FFF2-40B4-BE49-F238E27FC236}">
                <a16:creationId xmlns:a16="http://schemas.microsoft.com/office/drawing/2014/main" id="{C78268EF-CC4A-448F-9031-14929DD2EED1}"/>
              </a:ext>
            </a:extLst>
          </p:cNvPr>
          <p:cNvGrpSpPr/>
          <p:nvPr/>
        </p:nvGrpSpPr>
        <p:grpSpPr>
          <a:xfrm>
            <a:off x="3534092" y="2324559"/>
            <a:ext cx="1654853" cy="1465243"/>
            <a:chOff x="2817995" y="2324559"/>
            <a:chExt cx="1654853" cy="1465243"/>
          </a:xfrm>
        </p:grpSpPr>
        <p:sp>
          <p:nvSpPr>
            <p:cNvPr id="9" name="Rectangle 8">
              <a:extLst>
                <a:ext uri="{FF2B5EF4-FFF2-40B4-BE49-F238E27FC236}">
                  <a16:creationId xmlns:a16="http://schemas.microsoft.com/office/drawing/2014/main" id="{D611C8ED-BBF7-44B3-8213-B6B05394E899}"/>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1" name="Rectangle : coins arrondis 10">
              <a:extLst>
                <a:ext uri="{FF2B5EF4-FFF2-40B4-BE49-F238E27FC236}">
                  <a16:creationId xmlns:a16="http://schemas.microsoft.com/office/drawing/2014/main" id="{9559AA67-0962-4FE5-A025-BBCC3EB688D7}"/>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3" name="Image 12">
              <a:extLst>
                <a:ext uri="{FF2B5EF4-FFF2-40B4-BE49-F238E27FC236}">
                  <a16:creationId xmlns:a16="http://schemas.microsoft.com/office/drawing/2014/main" id="{E48B6BAD-0B5C-46C8-BE30-C805BA0C1EC7}"/>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5" name="Groupe 14">
            <a:extLst>
              <a:ext uri="{FF2B5EF4-FFF2-40B4-BE49-F238E27FC236}">
                <a16:creationId xmlns:a16="http://schemas.microsoft.com/office/drawing/2014/main" id="{01640961-86A8-4EEB-9120-B0B41A11C9FA}"/>
              </a:ext>
            </a:extLst>
          </p:cNvPr>
          <p:cNvGrpSpPr/>
          <p:nvPr/>
        </p:nvGrpSpPr>
        <p:grpSpPr>
          <a:xfrm>
            <a:off x="5245979" y="4332523"/>
            <a:ext cx="1654853" cy="1465243"/>
            <a:chOff x="2817995" y="2324559"/>
            <a:chExt cx="1654853" cy="1465243"/>
          </a:xfrm>
        </p:grpSpPr>
        <p:sp>
          <p:nvSpPr>
            <p:cNvPr id="16" name="Rectangle 15">
              <a:extLst>
                <a:ext uri="{FF2B5EF4-FFF2-40B4-BE49-F238E27FC236}">
                  <a16:creationId xmlns:a16="http://schemas.microsoft.com/office/drawing/2014/main" id="{F62537F6-BAC3-4F3C-8D54-14DFF5D562D4}"/>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7" name="Rectangle : coins arrondis 16">
              <a:extLst>
                <a:ext uri="{FF2B5EF4-FFF2-40B4-BE49-F238E27FC236}">
                  <a16:creationId xmlns:a16="http://schemas.microsoft.com/office/drawing/2014/main" id="{F4E828FB-3B4F-41CC-A85C-17582A7C8CD2}"/>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8" name="Image 17">
              <a:extLst>
                <a:ext uri="{FF2B5EF4-FFF2-40B4-BE49-F238E27FC236}">
                  <a16:creationId xmlns:a16="http://schemas.microsoft.com/office/drawing/2014/main" id="{1F2C5F7C-9171-4E95-A3F9-E57C25440735}"/>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9" name="Groupe 18">
            <a:extLst>
              <a:ext uri="{FF2B5EF4-FFF2-40B4-BE49-F238E27FC236}">
                <a16:creationId xmlns:a16="http://schemas.microsoft.com/office/drawing/2014/main" id="{36F88B05-AA1D-4296-BCD8-A3B989D309E8}"/>
              </a:ext>
            </a:extLst>
          </p:cNvPr>
          <p:cNvGrpSpPr/>
          <p:nvPr/>
        </p:nvGrpSpPr>
        <p:grpSpPr>
          <a:xfrm>
            <a:off x="5268009" y="2332212"/>
            <a:ext cx="1654853" cy="1465243"/>
            <a:chOff x="2817995" y="2324559"/>
            <a:chExt cx="1654853" cy="1465243"/>
          </a:xfrm>
        </p:grpSpPr>
        <p:sp>
          <p:nvSpPr>
            <p:cNvPr id="20" name="Rectangle 19">
              <a:extLst>
                <a:ext uri="{FF2B5EF4-FFF2-40B4-BE49-F238E27FC236}">
                  <a16:creationId xmlns:a16="http://schemas.microsoft.com/office/drawing/2014/main" id="{87A87E76-8F17-4293-8DD9-4F6817D164EB}"/>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1" name="Rectangle : coins arrondis 20">
              <a:extLst>
                <a:ext uri="{FF2B5EF4-FFF2-40B4-BE49-F238E27FC236}">
                  <a16:creationId xmlns:a16="http://schemas.microsoft.com/office/drawing/2014/main" id="{7B91295B-3591-4448-B417-3DB9062CA213}"/>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2" name="Image 21">
              <a:extLst>
                <a:ext uri="{FF2B5EF4-FFF2-40B4-BE49-F238E27FC236}">
                  <a16:creationId xmlns:a16="http://schemas.microsoft.com/office/drawing/2014/main" id="{96438C75-F77D-40AF-A411-0AF67AA95E98}"/>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23" name="Groupe 22">
            <a:extLst>
              <a:ext uri="{FF2B5EF4-FFF2-40B4-BE49-F238E27FC236}">
                <a16:creationId xmlns:a16="http://schemas.microsoft.com/office/drawing/2014/main" id="{20259B5F-2209-4A96-AAA3-6BC1A4E6369C}"/>
              </a:ext>
            </a:extLst>
          </p:cNvPr>
          <p:cNvGrpSpPr/>
          <p:nvPr/>
        </p:nvGrpSpPr>
        <p:grpSpPr>
          <a:xfrm>
            <a:off x="3544821" y="4318354"/>
            <a:ext cx="1654853" cy="1465243"/>
            <a:chOff x="2817995" y="2324559"/>
            <a:chExt cx="1654853" cy="1465243"/>
          </a:xfrm>
        </p:grpSpPr>
        <p:sp>
          <p:nvSpPr>
            <p:cNvPr id="24" name="Rectangle 23">
              <a:extLst>
                <a:ext uri="{FF2B5EF4-FFF2-40B4-BE49-F238E27FC236}">
                  <a16:creationId xmlns:a16="http://schemas.microsoft.com/office/drawing/2014/main" id="{15505721-A7A4-46B0-BFB3-D4E63526DD60}"/>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5" name="Rectangle : coins arrondis 24">
              <a:extLst>
                <a:ext uri="{FF2B5EF4-FFF2-40B4-BE49-F238E27FC236}">
                  <a16:creationId xmlns:a16="http://schemas.microsoft.com/office/drawing/2014/main" id="{24AAA7A9-438F-4FD6-A3D1-1254F59E2D39}"/>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6" name="Image 25">
              <a:extLst>
                <a:ext uri="{FF2B5EF4-FFF2-40B4-BE49-F238E27FC236}">
                  <a16:creationId xmlns:a16="http://schemas.microsoft.com/office/drawing/2014/main" id="{B5EE72EC-A28D-490A-8222-EB201E8F34DB}"/>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76" name="Groupe 75">
            <a:extLst>
              <a:ext uri="{FF2B5EF4-FFF2-40B4-BE49-F238E27FC236}">
                <a16:creationId xmlns:a16="http://schemas.microsoft.com/office/drawing/2014/main" id="{1C28554F-157A-4F7A-B791-D84D4AF5DBCD}"/>
              </a:ext>
            </a:extLst>
          </p:cNvPr>
          <p:cNvGrpSpPr/>
          <p:nvPr/>
        </p:nvGrpSpPr>
        <p:grpSpPr>
          <a:xfrm>
            <a:off x="7844141" y="1958363"/>
            <a:ext cx="3960778" cy="4103547"/>
            <a:chOff x="7822530" y="784543"/>
            <a:chExt cx="3960778" cy="4103547"/>
          </a:xfrm>
        </p:grpSpPr>
        <p:grpSp>
          <p:nvGrpSpPr>
            <p:cNvPr id="43" name="Groupe 42">
              <a:extLst>
                <a:ext uri="{FF2B5EF4-FFF2-40B4-BE49-F238E27FC236}">
                  <a16:creationId xmlns:a16="http://schemas.microsoft.com/office/drawing/2014/main" id="{EEF37766-AF15-4A8A-A39A-09469208308C}"/>
                </a:ext>
              </a:extLst>
            </p:cNvPr>
            <p:cNvGrpSpPr/>
            <p:nvPr/>
          </p:nvGrpSpPr>
          <p:grpSpPr>
            <a:xfrm>
              <a:off x="8139411" y="822306"/>
              <a:ext cx="1564395" cy="1564395"/>
              <a:chOff x="7823113" y="834787"/>
              <a:chExt cx="1564395" cy="1564395"/>
            </a:xfrm>
          </p:grpSpPr>
          <p:pic>
            <p:nvPicPr>
              <p:cNvPr id="40" name="Image 39">
                <a:extLst>
                  <a:ext uri="{FF2B5EF4-FFF2-40B4-BE49-F238E27FC236}">
                    <a16:creationId xmlns:a16="http://schemas.microsoft.com/office/drawing/2014/main" id="{AAB3060C-963A-4FFE-9038-A3AF3AE96A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2" name="Image 41">
                <a:extLst>
                  <a:ext uri="{FF2B5EF4-FFF2-40B4-BE49-F238E27FC236}">
                    <a16:creationId xmlns:a16="http://schemas.microsoft.com/office/drawing/2014/main" id="{1EC9A30A-4AED-4855-A49E-B020C406D3F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4" name="Groupe 43">
              <a:extLst>
                <a:ext uri="{FF2B5EF4-FFF2-40B4-BE49-F238E27FC236}">
                  <a16:creationId xmlns:a16="http://schemas.microsoft.com/office/drawing/2014/main" id="{5BF48F84-18B4-45F4-A675-1EEC04189D7D}"/>
                </a:ext>
              </a:extLst>
            </p:cNvPr>
            <p:cNvGrpSpPr/>
            <p:nvPr/>
          </p:nvGrpSpPr>
          <p:grpSpPr>
            <a:xfrm>
              <a:off x="7923862" y="1627360"/>
              <a:ext cx="1564395" cy="1564395"/>
              <a:chOff x="7823113" y="834787"/>
              <a:chExt cx="1564395" cy="1564395"/>
            </a:xfrm>
          </p:grpSpPr>
          <p:pic>
            <p:nvPicPr>
              <p:cNvPr id="45" name="Image 44">
                <a:extLst>
                  <a:ext uri="{FF2B5EF4-FFF2-40B4-BE49-F238E27FC236}">
                    <a16:creationId xmlns:a16="http://schemas.microsoft.com/office/drawing/2014/main" id="{C012B8CA-7AA2-4E1A-80D3-5011219AF52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6" name="Image 45">
                <a:extLst>
                  <a:ext uri="{FF2B5EF4-FFF2-40B4-BE49-F238E27FC236}">
                    <a16:creationId xmlns:a16="http://schemas.microsoft.com/office/drawing/2014/main" id="{522C802B-14F1-4132-8A77-DF49650E4833}"/>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7" name="Groupe 46">
              <a:extLst>
                <a:ext uri="{FF2B5EF4-FFF2-40B4-BE49-F238E27FC236}">
                  <a16:creationId xmlns:a16="http://schemas.microsoft.com/office/drawing/2014/main" id="{DA3AAD11-1019-4651-BF70-A894E288E363}"/>
                </a:ext>
              </a:extLst>
            </p:cNvPr>
            <p:cNvGrpSpPr/>
            <p:nvPr/>
          </p:nvGrpSpPr>
          <p:grpSpPr>
            <a:xfrm>
              <a:off x="7822530" y="2465118"/>
              <a:ext cx="1564395" cy="1694160"/>
              <a:chOff x="7823113" y="834787"/>
              <a:chExt cx="1564395" cy="1564395"/>
            </a:xfrm>
          </p:grpSpPr>
          <p:pic>
            <p:nvPicPr>
              <p:cNvPr id="48" name="Image 47">
                <a:extLst>
                  <a:ext uri="{FF2B5EF4-FFF2-40B4-BE49-F238E27FC236}">
                    <a16:creationId xmlns:a16="http://schemas.microsoft.com/office/drawing/2014/main" id="{2DBE2998-C68A-424D-9354-C16F9A01179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9" name="Image 48">
                <a:extLst>
                  <a:ext uri="{FF2B5EF4-FFF2-40B4-BE49-F238E27FC236}">
                    <a16:creationId xmlns:a16="http://schemas.microsoft.com/office/drawing/2014/main" id="{4D66511D-27C9-43AE-841E-858FD1E8FC6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0" name="Groupe 49">
              <a:extLst>
                <a:ext uri="{FF2B5EF4-FFF2-40B4-BE49-F238E27FC236}">
                  <a16:creationId xmlns:a16="http://schemas.microsoft.com/office/drawing/2014/main" id="{294A2F88-E829-4D06-8F06-9EDE6F7990D9}"/>
                </a:ext>
              </a:extLst>
            </p:cNvPr>
            <p:cNvGrpSpPr/>
            <p:nvPr/>
          </p:nvGrpSpPr>
          <p:grpSpPr>
            <a:xfrm>
              <a:off x="9250012" y="784543"/>
              <a:ext cx="1564395" cy="1564395"/>
              <a:chOff x="7823113" y="834787"/>
              <a:chExt cx="1564395" cy="1564395"/>
            </a:xfrm>
          </p:grpSpPr>
          <p:pic>
            <p:nvPicPr>
              <p:cNvPr id="51" name="Image 50">
                <a:extLst>
                  <a:ext uri="{FF2B5EF4-FFF2-40B4-BE49-F238E27FC236}">
                    <a16:creationId xmlns:a16="http://schemas.microsoft.com/office/drawing/2014/main" id="{F412B90F-0936-4292-AF91-97C7E7450E47}"/>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2" name="Image 51">
                <a:extLst>
                  <a:ext uri="{FF2B5EF4-FFF2-40B4-BE49-F238E27FC236}">
                    <a16:creationId xmlns:a16="http://schemas.microsoft.com/office/drawing/2014/main" id="{8378668F-DF02-445C-8CAD-FF5DA4689BF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3" name="Groupe 52">
              <a:extLst>
                <a:ext uri="{FF2B5EF4-FFF2-40B4-BE49-F238E27FC236}">
                  <a16:creationId xmlns:a16="http://schemas.microsoft.com/office/drawing/2014/main" id="{F8EAF732-7315-42B1-9C54-D2F97B7BA544}"/>
                </a:ext>
              </a:extLst>
            </p:cNvPr>
            <p:cNvGrpSpPr/>
            <p:nvPr/>
          </p:nvGrpSpPr>
          <p:grpSpPr>
            <a:xfrm>
              <a:off x="9107854" y="1613463"/>
              <a:ext cx="1564395" cy="1564395"/>
              <a:chOff x="7823113" y="834787"/>
              <a:chExt cx="1564395" cy="1564395"/>
            </a:xfrm>
          </p:grpSpPr>
          <p:pic>
            <p:nvPicPr>
              <p:cNvPr id="54" name="Image 53">
                <a:extLst>
                  <a:ext uri="{FF2B5EF4-FFF2-40B4-BE49-F238E27FC236}">
                    <a16:creationId xmlns:a16="http://schemas.microsoft.com/office/drawing/2014/main" id="{484B5173-21DF-46E5-B20F-69DEE91DCB50}"/>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5" name="Image 54">
                <a:extLst>
                  <a:ext uri="{FF2B5EF4-FFF2-40B4-BE49-F238E27FC236}">
                    <a16:creationId xmlns:a16="http://schemas.microsoft.com/office/drawing/2014/main" id="{C1888AC9-A019-4C47-A6BE-944CDE2981EA}"/>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6" name="Groupe 55">
              <a:extLst>
                <a:ext uri="{FF2B5EF4-FFF2-40B4-BE49-F238E27FC236}">
                  <a16:creationId xmlns:a16="http://schemas.microsoft.com/office/drawing/2014/main" id="{25589A92-032F-4174-892B-25C9C9B3D0D7}"/>
                </a:ext>
              </a:extLst>
            </p:cNvPr>
            <p:cNvGrpSpPr/>
            <p:nvPr/>
          </p:nvGrpSpPr>
          <p:grpSpPr>
            <a:xfrm>
              <a:off x="8965696" y="2487975"/>
              <a:ext cx="1564395" cy="1564395"/>
              <a:chOff x="7823113" y="834787"/>
              <a:chExt cx="1564395" cy="1564395"/>
            </a:xfrm>
          </p:grpSpPr>
          <p:pic>
            <p:nvPicPr>
              <p:cNvPr id="57" name="Image 56">
                <a:extLst>
                  <a:ext uri="{FF2B5EF4-FFF2-40B4-BE49-F238E27FC236}">
                    <a16:creationId xmlns:a16="http://schemas.microsoft.com/office/drawing/2014/main" id="{14F18993-C3E9-4CFE-BC05-1762BDE472A9}"/>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8" name="Image 57">
                <a:extLst>
                  <a:ext uri="{FF2B5EF4-FFF2-40B4-BE49-F238E27FC236}">
                    <a16:creationId xmlns:a16="http://schemas.microsoft.com/office/drawing/2014/main" id="{CC3F8AAC-6963-4616-9F87-43B4AD0B7C48}"/>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9" name="Groupe 58">
              <a:extLst>
                <a:ext uri="{FF2B5EF4-FFF2-40B4-BE49-F238E27FC236}">
                  <a16:creationId xmlns:a16="http://schemas.microsoft.com/office/drawing/2014/main" id="{85D4A08B-7525-4E39-BDF2-09EDE1DC2C33}"/>
                </a:ext>
              </a:extLst>
            </p:cNvPr>
            <p:cNvGrpSpPr/>
            <p:nvPr/>
          </p:nvGrpSpPr>
          <p:grpSpPr>
            <a:xfrm>
              <a:off x="7917089" y="3292913"/>
              <a:ext cx="1564395" cy="1564395"/>
              <a:chOff x="7823113" y="834787"/>
              <a:chExt cx="1564395" cy="1564395"/>
            </a:xfrm>
          </p:grpSpPr>
          <p:pic>
            <p:nvPicPr>
              <p:cNvPr id="60" name="Image 59">
                <a:extLst>
                  <a:ext uri="{FF2B5EF4-FFF2-40B4-BE49-F238E27FC236}">
                    <a16:creationId xmlns:a16="http://schemas.microsoft.com/office/drawing/2014/main" id="{DEE1653B-C8DD-4116-93A5-8FF5A24E239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1" name="Image 60">
                <a:extLst>
                  <a:ext uri="{FF2B5EF4-FFF2-40B4-BE49-F238E27FC236}">
                    <a16:creationId xmlns:a16="http://schemas.microsoft.com/office/drawing/2014/main" id="{5347DF54-7EE8-48D8-AEB2-1EDBB18BBA3F}"/>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2" name="Groupe 61">
              <a:extLst>
                <a:ext uri="{FF2B5EF4-FFF2-40B4-BE49-F238E27FC236}">
                  <a16:creationId xmlns:a16="http://schemas.microsoft.com/office/drawing/2014/main" id="{87E63E06-C40C-405D-A50F-96EB93E73011}"/>
                </a:ext>
              </a:extLst>
            </p:cNvPr>
            <p:cNvGrpSpPr/>
            <p:nvPr/>
          </p:nvGrpSpPr>
          <p:grpSpPr>
            <a:xfrm>
              <a:off x="9124622" y="3323695"/>
              <a:ext cx="1564395" cy="1564395"/>
              <a:chOff x="7823113" y="834787"/>
              <a:chExt cx="1564395" cy="1564395"/>
            </a:xfrm>
          </p:grpSpPr>
          <p:pic>
            <p:nvPicPr>
              <p:cNvPr id="63" name="Image 62">
                <a:extLst>
                  <a:ext uri="{FF2B5EF4-FFF2-40B4-BE49-F238E27FC236}">
                    <a16:creationId xmlns:a16="http://schemas.microsoft.com/office/drawing/2014/main" id="{F3EA44E9-7AA3-4AFB-B0F0-D6D1E4462F5D}"/>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4" name="Image 63">
                <a:extLst>
                  <a:ext uri="{FF2B5EF4-FFF2-40B4-BE49-F238E27FC236}">
                    <a16:creationId xmlns:a16="http://schemas.microsoft.com/office/drawing/2014/main" id="{F7955E59-6512-4F51-A446-AA6FE812592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7" name="Groupe 66">
              <a:extLst>
                <a:ext uri="{FF2B5EF4-FFF2-40B4-BE49-F238E27FC236}">
                  <a16:creationId xmlns:a16="http://schemas.microsoft.com/office/drawing/2014/main" id="{501F7D42-6929-41B0-BBC0-DE91BDDC2E23}"/>
                </a:ext>
              </a:extLst>
            </p:cNvPr>
            <p:cNvGrpSpPr/>
            <p:nvPr/>
          </p:nvGrpSpPr>
          <p:grpSpPr>
            <a:xfrm>
              <a:off x="10218913" y="1479123"/>
              <a:ext cx="1564395" cy="1564395"/>
              <a:chOff x="7823113" y="834787"/>
              <a:chExt cx="1564395" cy="1564395"/>
            </a:xfrm>
          </p:grpSpPr>
          <p:pic>
            <p:nvPicPr>
              <p:cNvPr id="68" name="Image 67">
                <a:extLst>
                  <a:ext uri="{FF2B5EF4-FFF2-40B4-BE49-F238E27FC236}">
                    <a16:creationId xmlns:a16="http://schemas.microsoft.com/office/drawing/2014/main" id="{37064E2C-6522-4AD9-A7DF-1C1823C5695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9" name="Image 68">
                <a:extLst>
                  <a:ext uri="{FF2B5EF4-FFF2-40B4-BE49-F238E27FC236}">
                    <a16:creationId xmlns:a16="http://schemas.microsoft.com/office/drawing/2014/main" id="{2A29056C-B3CF-42C7-83BA-B7425DD0565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0" name="Groupe 69">
              <a:extLst>
                <a:ext uri="{FF2B5EF4-FFF2-40B4-BE49-F238E27FC236}">
                  <a16:creationId xmlns:a16="http://schemas.microsoft.com/office/drawing/2014/main" id="{5EA7C2B7-37F4-45C4-B4D2-D82E875DCAFE}"/>
                </a:ext>
              </a:extLst>
            </p:cNvPr>
            <p:cNvGrpSpPr/>
            <p:nvPr/>
          </p:nvGrpSpPr>
          <p:grpSpPr>
            <a:xfrm>
              <a:off x="10117914" y="2314842"/>
              <a:ext cx="1564395" cy="1564395"/>
              <a:chOff x="7823113" y="834787"/>
              <a:chExt cx="1564395" cy="1564395"/>
            </a:xfrm>
          </p:grpSpPr>
          <p:pic>
            <p:nvPicPr>
              <p:cNvPr id="71" name="Image 70">
                <a:extLst>
                  <a:ext uri="{FF2B5EF4-FFF2-40B4-BE49-F238E27FC236}">
                    <a16:creationId xmlns:a16="http://schemas.microsoft.com/office/drawing/2014/main" id="{C751980F-E66B-4A07-8810-1506AE6FB87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2" name="Image 71">
                <a:extLst>
                  <a:ext uri="{FF2B5EF4-FFF2-40B4-BE49-F238E27FC236}">
                    <a16:creationId xmlns:a16="http://schemas.microsoft.com/office/drawing/2014/main" id="{216263FD-4F85-41CD-9ED5-BF214FA854C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3" name="Groupe 72">
              <a:extLst>
                <a:ext uri="{FF2B5EF4-FFF2-40B4-BE49-F238E27FC236}">
                  <a16:creationId xmlns:a16="http://schemas.microsoft.com/office/drawing/2014/main" id="{42DB5E17-54F9-47A8-8CB0-7C14ADE2B7A5}"/>
                </a:ext>
              </a:extLst>
            </p:cNvPr>
            <p:cNvGrpSpPr/>
            <p:nvPr/>
          </p:nvGrpSpPr>
          <p:grpSpPr>
            <a:xfrm>
              <a:off x="10151061" y="3132311"/>
              <a:ext cx="1564395" cy="1564395"/>
              <a:chOff x="7823113" y="834787"/>
              <a:chExt cx="1564395" cy="1564395"/>
            </a:xfrm>
          </p:grpSpPr>
          <p:pic>
            <p:nvPicPr>
              <p:cNvPr id="74" name="Image 73">
                <a:extLst>
                  <a:ext uri="{FF2B5EF4-FFF2-40B4-BE49-F238E27FC236}">
                    <a16:creationId xmlns:a16="http://schemas.microsoft.com/office/drawing/2014/main" id="{65CDFDEE-1A6E-48BB-84FA-F68318166B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5" name="Image 74">
                <a:extLst>
                  <a:ext uri="{FF2B5EF4-FFF2-40B4-BE49-F238E27FC236}">
                    <a16:creationId xmlns:a16="http://schemas.microsoft.com/office/drawing/2014/main" id="{8C4CF02F-BED2-4B64-A7DA-CD0DAD38E8FE}"/>
                  </a:ext>
                </a:extLst>
              </p:cNvPr>
              <p:cNvPicPr>
                <a:picLocks noChangeAspect="1"/>
              </p:cNvPicPr>
              <p:nvPr/>
            </p:nvPicPr>
            <p:blipFill>
              <a:blip r:embed="rId5"/>
              <a:stretch>
                <a:fillRect/>
              </a:stretch>
            </p:blipFill>
            <p:spPr>
              <a:xfrm>
                <a:off x="8368827" y="1390330"/>
                <a:ext cx="456588" cy="456588"/>
              </a:xfrm>
              <a:prstGeom prst="rect">
                <a:avLst/>
              </a:prstGeom>
            </p:spPr>
          </p:pic>
        </p:grpSp>
      </p:grpSp>
      <p:cxnSp>
        <p:nvCxnSpPr>
          <p:cNvPr id="78" name="Connecteur droit avec flèche 77">
            <a:extLst>
              <a:ext uri="{FF2B5EF4-FFF2-40B4-BE49-F238E27FC236}">
                <a16:creationId xmlns:a16="http://schemas.microsoft.com/office/drawing/2014/main" id="{DD0A9CCB-3C7D-4EEC-8AEB-C32E29D6745F}"/>
              </a:ext>
            </a:extLst>
          </p:cNvPr>
          <p:cNvCxnSpPr>
            <a:cxnSpLocks/>
            <a:stCxn id="4" idx="3"/>
          </p:cNvCxnSpPr>
          <p:nvPr/>
        </p:nvCxnSpPr>
        <p:spPr>
          <a:xfrm flipV="1">
            <a:off x="1911504" y="4044205"/>
            <a:ext cx="6207901" cy="10002"/>
          </a:xfrm>
          <a:prstGeom prst="straightConnector1">
            <a:avLst/>
          </a:prstGeom>
          <a:ln w="66675">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3C62770-6EFB-4659-906C-CE63DB0D6F80}"/>
              </a:ext>
            </a:extLst>
          </p:cNvPr>
          <p:cNvSpPr txBox="1"/>
          <p:nvPr/>
        </p:nvSpPr>
        <p:spPr>
          <a:xfrm>
            <a:off x="3615830" y="6114257"/>
            <a:ext cx="2961708"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Lift and shift to containers</a:t>
            </a:r>
          </a:p>
        </p:txBody>
      </p:sp>
      <p:sp>
        <p:nvSpPr>
          <p:cNvPr id="81" name="ZoneTexte 80">
            <a:extLst>
              <a:ext uri="{FF2B5EF4-FFF2-40B4-BE49-F238E27FC236}">
                <a16:creationId xmlns:a16="http://schemas.microsoft.com/office/drawing/2014/main" id="{5FF94F76-AA3D-4144-B54A-FDB37D870631}"/>
              </a:ext>
            </a:extLst>
          </p:cNvPr>
          <p:cNvSpPr txBox="1"/>
          <p:nvPr/>
        </p:nvSpPr>
        <p:spPr>
          <a:xfrm>
            <a:off x="9149773" y="6129163"/>
            <a:ext cx="1540935"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Microservices</a:t>
            </a:r>
          </a:p>
        </p:txBody>
      </p:sp>
      <p:sp>
        <p:nvSpPr>
          <p:cNvPr id="82" name="ZoneTexte 81">
            <a:extLst>
              <a:ext uri="{FF2B5EF4-FFF2-40B4-BE49-F238E27FC236}">
                <a16:creationId xmlns:a16="http://schemas.microsoft.com/office/drawing/2014/main" id="{BD9B3D82-4BE1-49F1-A8B9-1ABCB2624A94}"/>
              </a:ext>
            </a:extLst>
          </p:cNvPr>
          <p:cNvSpPr txBox="1"/>
          <p:nvPr/>
        </p:nvSpPr>
        <p:spPr>
          <a:xfrm>
            <a:off x="269988" y="1508028"/>
            <a:ext cx="2418125" cy="307777"/>
          </a:xfrm>
          <a:prstGeom prst="rect">
            <a:avLst/>
          </a:prstGeom>
          <a:noFill/>
        </p:spPr>
        <p:txBody>
          <a:bodyPr wrap="square" lIns="0" tIns="0" rIns="0" bIns="0" rtlCol="0">
            <a:spAutoFit/>
          </a:bodyPr>
          <a:lstStyle/>
          <a:p>
            <a:pPr defTabSz="896094" fontAlgn="base">
              <a:spcBef>
                <a:spcPct val="0"/>
              </a:spcBef>
              <a:spcAft>
                <a:spcPct val="0"/>
              </a:spcAft>
            </a:pPr>
            <a:r>
              <a:rPr lang="en-CA" sz="2000" b="1" cap="small" dirty="0">
                <a:gradFill>
                  <a:gsLst>
                    <a:gs pos="3247">
                      <a:srgbClr val="0078D7"/>
                    </a:gs>
                    <a:gs pos="25664">
                      <a:srgbClr val="0078D7"/>
                    </a:gs>
                  </a:gsLst>
                  <a:lin ang="5400000" scaled="0"/>
                </a:gradFill>
                <a:cs typeface="Segoe UI Semibold" panose="020B0702040204020203" pitchFamily="34" charset="0"/>
              </a:rPr>
              <a:t>&lt;On-premises&gt;</a:t>
            </a:r>
            <a:endParaRPr lang="en-CA" sz="2000" b="1" dirty="0">
              <a:gradFill>
                <a:gsLst>
                  <a:gs pos="3247">
                    <a:srgbClr val="0078D7"/>
                  </a:gs>
                  <a:gs pos="25664">
                    <a:srgbClr val="0078D7"/>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FFCD423-4A73-4834-BE19-ACE2A439A233}"/>
              </a:ext>
            </a:extLst>
          </p:cNvPr>
          <p:cNvSpPr/>
          <p:nvPr/>
        </p:nvSpPr>
        <p:spPr>
          <a:xfrm>
            <a:off x="3803802" y="1502672"/>
            <a:ext cx="1343638" cy="369332"/>
          </a:xfrm>
          <a:prstGeom prst="rect">
            <a:avLst/>
          </a:prstGeom>
        </p:spPr>
        <p:txBody>
          <a:bodyPr wrap="none">
            <a:spAutoFit/>
          </a:bodyPr>
          <a:lstStyle/>
          <a:p>
            <a:pPr defTabSz="896094" fontAlgn="base">
              <a:spcBef>
                <a:spcPct val="0"/>
              </a:spcBef>
              <a:spcAft>
                <a:spcPct val="0"/>
              </a:spcAft>
            </a:pPr>
            <a:r>
              <a:rPr lang="fr-CA" sz="1800" b="1" cap="small" dirty="0">
                <a:gradFill>
                  <a:gsLst>
                    <a:gs pos="3247">
                      <a:srgbClr val="0078D7"/>
                    </a:gs>
                    <a:gs pos="25664">
                      <a:srgbClr val="0078D7"/>
                    </a:gs>
                  </a:gsLst>
                  <a:lin ang="5400000" scaled="0"/>
                </a:gradFill>
                <a:cs typeface="Segoe UI Semibold" panose="020B0702040204020203" pitchFamily="34" charset="0"/>
              </a:rPr>
              <a:t>&lt;Re-host</a:t>
            </a:r>
            <a:r>
              <a:rPr lang="fr-CA" b="1" cap="small" dirty="0">
                <a:gradFill>
                  <a:gsLst>
                    <a:gs pos="3247">
                      <a:srgbClr val="0078D7"/>
                    </a:gs>
                    <a:gs pos="25664">
                      <a:srgbClr val="0078D7"/>
                    </a:gs>
                  </a:gsLst>
                  <a:lin ang="5400000" scaled="0"/>
                </a:gradFill>
                <a:cs typeface="Segoe UI Semibold" panose="020B0702040204020203" pitchFamily="34" charset="0"/>
              </a:rPr>
              <a:t>&gt;</a:t>
            </a:r>
            <a:endParaRPr lang="fr-CA" b="1" dirty="0">
              <a:gradFill>
                <a:gsLst>
                  <a:gs pos="3247">
                    <a:srgbClr val="0078D7"/>
                  </a:gs>
                  <a:gs pos="25664">
                    <a:srgbClr val="0078D7"/>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62A3D805-13E6-4C3A-9048-0BA5FC700D29}"/>
              </a:ext>
            </a:extLst>
          </p:cNvPr>
          <p:cNvSpPr/>
          <p:nvPr/>
        </p:nvSpPr>
        <p:spPr>
          <a:xfrm>
            <a:off x="8618149" y="1502672"/>
            <a:ext cx="2185022" cy="369332"/>
          </a:xfrm>
          <a:prstGeom prst="rect">
            <a:avLst/>
          </a:prstGeom>
        </p:spPr>
        <p:txBody>
          <a:bodyPr wrap="none">
            <a:spAutoFit/>
          </a:bodyPr>
          <a:lstStyle/>
          <a:p>
            <a:pPr defTabSz="896094"/>
            <a:r>
              <a:rPr lang="en-US" sz="1800" b="1" cap="small" dirty="0">
                <a:gradFill>
                  <a:gsLst>
                    <a:gs pos="3247">
                      <a:srgbClr val="0078D7"/>
                    </a:gs>
                    <a:gs pos="25664">
                      <a:srgbClr val="0078D7"/>
                    </a:gs>
                  </a:gsLst>
                  <a:lin ang="5400000" scaled="0"/>
                </a:gradFill>
                <a:cs typeface="Segoe UI Semibold" panose="020B0702040204020203" pitchFamily="34" charset="0"/>
              </a:rPr>
              <a:t>&lt;Re-architecting&gt;</a:t>
            </a:r>
          </a:p>
        </p:txBody>
      </p:sp>
      <p:sp>
        <p:nvSpPr>
          <p:cNvPr id="85" name="Rectangle 84">
            <a:extLst>
              <a:ext uri="{FF2B5EF4-FFF2-40B4-BE49-F238E27FC236}">
                <a16:creationId xmlns:a16="http://schemas.microsoft.com/office/drawing/2014/main" id="{149F2A3D-891B-46EB-BDEE-ABD832CBC173}"/>
              </a:ext>
            </a:extLst>
          </p:cNvPr>
          <p:cNvSpPr/>
          <p:nvPr/>
        </p:nvSpPr>
        <p:spPr>
          <a:xfrm>
            <a:off x="4963035" y="1502672"/>
            <a:ext cx="1839927" cy="369332"/>
          </a:xfrm>
          <a:prstGeom prst="rect">
            <a:avLst/>
          </a:prstGeom>
        </p:spPr>
        <p:txBody>
          <a:bodyPr wrap="none">
            <a:spAutoFit/>
          </a:bodyPr>
          <a:lstStyle/>
          <a:p>
            <a:pPr defTabSz="896094"/>
            <a:r>
              <a:rPr lang="en-US" sz="1800" b="1" cap="small" dirty="0">
                <a:gradFill>
                  <a:gsLst>
                    <a:gs pos="3247">
                      <a:srgbClr val="0078D7"/>
                    </a:gs>
                    <a:gs pos="25664">
                      <a:srgbClr val="0078D7"/>
                    </a:gs>
                  </a:gsLst>
                  <a:lin ang="5400000" scaled="0"/>
                </a:gradFill>
                <a:cs typeface="Segoe UI Semibold" panose="020B0702040204020203" pitchFamily="34" charset="0"/>
              </a:rPr>
              <a:t>&lt;</a:t>
            </a:r>
            <a:r>
              <a:rPr lang="fr-CA" sz="1800" b="1" i="1" cap="small" dirty="0">
                <a:gradFill>
                  <a:gsLst>
                    <a:gs pos="3247">
                      <a:srgbClr val="0078D7"/>
                    </a:gs>
                    <a:gs pos="25664">
                      <a:srgbClr val="0078D7"/>
                    </a:gs>
                  </a:gsLst>
                  <a:lin ang="5400000" scaled="0"/>
                </a:gradFill>
                <a:cs typeface="Segoe UI Semibold" panose="020B0702040204020203" pitchFamily="34" charset="0"/>
              </a:rPr>
              <a:t>re-factoring</a:t>
            </a:r>
            <a:r>
              <a:rPr lang="en-US" b="1" cap="small" dirty="0">
                <a:gradFill>
                  <a:gsLst>
                    <a:gs pos="3247">
                      <a:srgbClr val="0078D7"/>
                    </a:gs>
                    <a:gs pos="25664">
                      <a:srgbClr val="0078D7"/>
                    </a:gs>
                  </a:gsLst>
                  <a:lin ang="5400000" scaled="0"/>
                </a:gradFill>
                <a:cs typeface="Segoe UI Semibold" panose="020B0702040204020203" pitchFamily="34" charset="0"/>
              </a:rPr>
              <a:t>&gt;</a:t>
            </a:r>
          </a:p>
        </p:txBody>
      </p:sp>
    </p:spTree>
    <p:extLst>
      <p:ext uri="{BB962C8B-B14F-4D97-AF65-F5344CB8AC3E}">
        <p14:creationId xmlns:p14="http://schemas.microsoft.com/office/powerpoint/2010/main" val="2886648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a:xfrm>
            <a:off x="588263" y="457200"/>
            <a:ext cx="11018520" cy="1107996"/>
          </a:xfrm>
        </p:spPr>
        <p:txBody>
          <a:bodyPr>
            <a:normAutofit fontScale="90000"/>
          </a:bodyPr>
          <a:lstStyle/>
          <a:p>
            <a:r>
              <a:rPr lang="en-CA" dirty="0"/>
              <a:t>Containers in Azure: </a:t>
            </a:r>
            <a:r>
              <a:rPr lang="en-US" dirty="0"/>
              <a:t>a complete Set of Choices</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26" y="2565357"/>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79" y="2575800"/>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1"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2" y="2571328"/>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2"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56"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19"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5061" y="2710899"/>
            <a:ext cx="1043978" cy="1059471"/>
          </a:xfrm>
          <a:prstGeom prst="rect">
            <a:avLst/>
          </a:prstGeom>
        </p:spPr>
      </p:pic>
    </p:spTree>
    <p:extLst>
      <p:ext uri="{BB962C8B-B14F-4D97-AF65-F5344CB8AC3E}">
        <p14:creationId xmlns:p14="http://schemas.microsoft.com/office/powerpoint/2010/main" val="322591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C1B47-C634-4622-B7E3-8C572D39E35E}"/>
              </a:ext>
            </a:extLst>
          </p:cNvPr>
          <p:cNvSpPr>
            <a:spLocks noGrp="1"/>
          </p:cNvSpPr>
          <p:nvPr>
            <p:ph type="title"/>
          </p:nvPr>
        </p:nvSpPr>
        <p:spPr/>
        <p:txBody>
          <a:bodyPr/>
          <a:lstStyle/>
          <a:p>
            <a:r>
              <a:rPr lang="en-US" dirty="0"/>
              <a:t>Hamida REBAI</a:t>
            </a:r>
          </a:p>
        </p:txBody>
      </p:sp>
      <p:sp>
        <p:nvSpPr>
          <p:cNvPr id="5" name="Content Placeholder 4">
            <a:extLst>
              <a:ext uri="{FF2B5EF4-FFF2-40B4-BE49-F238E27FC236}">
                <a16:creationId xmlns:a16="http://schemas.microsoft.com/office/drawing/2014/main" id="{7D00AFC4-3DCE-4402-8E01-2791AC7ACDD4}"/>
              </a:ext>
            </a:extLst>
          </p:cNvPr>
          <p:cNvSpPr>
            <a:spLocks noGrp="1"/>
          </p:cNvSpPr>
          <p:nvPr>
            <p:ph idx="1"/>
          </p:nvPr>
        </p:nvSpPr>
        <p:spPr/>
        <p:txBody>
          <a:bodyPr>
            <a:normAutofit fontScale="92500" lnSpcReduction="20000"/>
          </a:bodyPr>
          <a:lstStyle/>
          <a:p>
            <a:pPr>
              <a:lnSpc>
                <a:spcPct val="170000"/>
              </a:lnSpc>
              <a:spcBef>
                <a:spcPts val="0"/>
              </a:spcBef>
            </a:pPr>
            <a:r>
              <a:rPr lang="en-US" sz="3200" dirty="0"/>
              <a:t>MVP in Developer Technologies</a:t>
            </a:r>
          </a:p>
          <a:p>
            <a:pPr>
              <a:lnSpc>
                <a:spcPct val="170000"/>
              </a:lnSpc>
              <a:spcBef>
                <a:spcPts val="0"/>
              </a:spcBef>
            </a:pPr>
            <a:r>
              <a:rPr lang="en-US" sz="3200" dirty="0"/>
              <a:t>Software architect</a:t>
            </a:r>
          </a:p>
          <a:p>
            <a:pPr>
              <a:lnSpc>
                <a:spcPct val="170000"/>
              </a:lnSpc>
              <a:spcBef>
                <a:spcPts val="0"/>
              </a:spcBef>
            </a:pPr>
            <a:r>
              <a:rPr lang="en-US" sz="3200" dirty="0" err="1"/>
              <a:t>Dotnetfoundation</a:t>
            </a:r>
            <a:r>
              <a:rPr lang="en-US" sz="3200" dirty="0"/>
              <a:t> Member</a:t>
            </a:r>
          </a:p>
          <a:p>
            <a:pPr marL="457200" indent="-457200">
              <a:lnSpc>
                <a:spcPct val="170000"/>
              </a:lnSpc>
              <a:spcBef>
                <a:spcPts val="0"/>
              </a:spcBef>
            </a:pPr>
            <a:r>
              <a:rPr lang="en-US" sz="3200" dirty="0"/>
              <a:t>Twitter: @</a:t>
            </a:r>
            <a:r>
              <a:rPr lang="en-US" sz="3200" dirty="0" err="1"/>
              <a:t>rebaihamida</a:t>
            </a:r>
            <a:r>
              <a:rPr lang="en-US" sz="3200" dirty="0"/>
              <a:t>   </a:t>
            </a:r>
          </a:p>
          <a:p>
            <a:pPr marL="457200" indent="-457200">
              <a:lnSpc>
                <a:spcPct val="170000"/>
              </a:lnSpc>
              <a:spcBef>
                <a:spcPts val="0"/>
              </a:spcBef>
            </a:pPr>
            <a:r>
              <a:rPr lang="en-US" sz="3200" dirty="0">
                <a:hlinkClick r:id="rId3">
                  <a:extLst>
                    <a:ext uri="{A12FA001-AC4F-418D-AE19-62706E023703}">
                      <ahyp:hlinkClr xmlns:ahyp="http://schemas.microsoft.com/office/drawing/2018/hyperlinkcolor" val="tx"/>
                    </a:ext>
                  </a:extLst>
                </a:hlinkClick>
              </a:rPr>
              <a:t>didourebai@gmail.com</a:t>
            </a:r>
            <a:endParaRPr lang="en-US" sz="3200" dirty="0"/>
          </a:p>
          <a:p>
            <a:pPr marL="457200" indent="-457200">
              <a:lnSpc>
                <a:spcPct val="170000"/>
              </a:lnSpc>
              <a:spcBef>
                <a:spcPts val="0"/>
              </a:spcBef>
            </a:pPr>
            <a:r>
              <a:rPr lang="en-US" sz="3200" dirty="0">
                <a:hlinkClick r:id="rId4">
                  <a:extLst>
                    <a:ext uri="{A12FA001-AC4F-418D-AE19-62706E023703}">
                      <ahyp:hlinkClr xmlns:ahyp="http://schemas.microsoft.com/office/drawing/2018/hyperlinkcolor" val="tx"/>
                    </a:ext>
                  </a:extLst>
                </a:hlinkClick>
              </a:rPr>
              <a:t>https://www.linkedin.com/in/hamida-rebai-trabelsi-09b8525/   </a:t>
            </a:r>
            <a:endParaRPr lang="en-US" sz="3200" dirty="0"/>
          </a:p>
          <a:p>
            <a:pPr marL="0" indent="0">
              <a:buNone/>
            </a:pPr>
            <a:endParaRPr lang="en-US" dirty="0"/>
          </a:p>
        </p:txBody>
      </p:sp>
      <p:pic>
        <p:nvPicPr>
          <p:cNvPr id="3" name="Image 2">
            <a:extLst>
              <a:ext uri="{FF2B5EF4-FFF2-40B4-BE49-F238E27FC236}">
                <a16:creationId xmlns:a16="http://schemas.microsoft.com/office/drawing/2014/main" id="{4EB092DC-FF6E-40C7-87AB-1ACCFB9045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1546" y="681037"/>
            <a:ext cx="3242254" cy="1325563"/>
          </a:xfrm>
          <a:prstGeom prst="rect">
            <a:avLst/>
          </a:prstGeom>
        </p:spPr>
      </p:pic>
    </p:spTree>
    <p:extLst>
      <p:ext uri="{BB962C8B-B14F-4D97-AF65-F5344CB8AC3E}">
        <p14:creationId xmlns:p14="http://schemas.microsoft.com/office/powerpoint/2010/main" val="732116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7C404-EC70-4867-87F0-599CE3E79545}"/>
              </a:ext>
            </a:extLst>
          </p:cNvPr>
          <p:cNvSpPr>
            <a:spLocks noGrp="1"/>
          </p:cNvSpPr>
          <p:nvPr>
            <p:ph type="title"/>
          </p:nvPr>
        </p:nvSpPr>
        <p:spPr/>
        <p:txBody>
          <a:bodyPr>
            <a:normAutofit/>
          </a:bodyPr>
          <a:lstStyle/>
          <a:p>
            <a:r>
              <a:rPr lang="en-US" dirty="0"/>
              <a:t>Container running on Azure</a:t>
            </a:r>
            <a:endParaRPr lang="en-CA" dirty="0"/>
          </a:p>
        </p:txBody>
      </p:sp>
      <p:pic>
        <p:nvPicPr>
          <p:cNvPr id="5" name="Image 4" descr="Une image contenant graphiques vectoriels, texte&#10;&#10;Description générée automatiquement">
            <a:extLst>
              <a:ext uri="{FF2B5EF4-FFF2-40B4-BE49-F238E27FC236}">
                <a16:creationId xmlns:a16="http://schemas.microsoft.com/office/drawing/2014/main" id="{333C78B8-5856-4513-A3F1-3433335D4253}"/>
              </a:ext>
            </a:extLst>
          </p:cNvPr>
          <p:cNvPicPr>
            <a:picLocks noChangeAspect="1"/>
          </p:cNvPicPr>
          <p:nvPr/>
        </p:nvPicPr>
        <p:blipFill>
          <a:blip r:embed="rId3"/>
          <a:stretch>
            <a:fillRect/>
          </a:stretch>
        </p:blipFill>
        <p:spPr>
          <a:xfrm>
            <a:off x="1210651" y="2084363"/>
            <a:ext cx="764951" cy="764951"/>
          </a:xfrm>
          <a:prstGeom prst="rect">
            <a:avLst/>
          </a:prstGeom>
        </p:spPr>
      </p:pic>
      <p:pic>
        <p:nvPicPr>
          <p:cNvPr id="7" name="Image 6">
            <a:extLst>
              <a:ext uri="{FF2B5EF4-FFF2-40B4-BE49-F238E27FC236}">
                <a16:creationId xmlns:a16="http://schemas.microsoft.com/office/drawing/2014/main" id="{1E1D171E-B601-4C0D-8844-3CD7BADE6EAE}"/>
              </a:ext>
            </a:extLst>
          </p:cNvPr>
          <p:cNvPicPr>
            <a:picLocks noChangeAspect="1"/>
          </p:cNvPicPr>
          <p:nvPr/>
        </p:nvPicPr>
        <p:blipFill>
          <a:blip r:embed="rId4"/>
          <a:stretch>
            <a:fillRect/>
          </a:stretch>
        </p:blipFill>
        <p:spPr>
          <a:xfrm>
            <a:off x="3332024" y="2112154"/>
            <a:ext cx="764951" cy="764951"/>
          </a:xfrm>
          <a:prstGeom prst="rect">
            <a:avLst/>
          </a:prstGeom>
        </p:spPr>
      </p:pic>
      <p:pic>
        <p:nvPicPr>
          <p:cNvPr id="8" name="Picture 4" descr="RÃ©sultats de recherche d'images pour Â«Â azure kubernetes serviceÂ Â»">
            <a:extLst>
              <a:ext uri="{FF2B5EF4-FFF2-40B4-BE49-F238E27FC236}">
                <a16:creationId xmlns:a16="http://schemas.microsoft.com/office/drawing/2014/main" id="{C633B322-F68E-4964-B0E7-980D4A3D8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496" y="1886700"/>
            <a:ext cx="1092837" cy="10928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ntainer instance logo transparent">
            <a:extLst>
              <a:ext uri="{FF2B5EF4-FFF2-40B4-BE49-F238E27FC236}">
                <a16:creationId xmlns:a16="http://schemas.microsoft.com/office/drawing/2014/main" id="{8D71373C-A0F7-4275-BBE8-DA9095ABC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115" y="1800097"/>
            <a:ext cx="1944312" cy="102076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38E4F0AB-8B94-4B7C-870E-9456847F72BA}"/>
              </a:ext>
            </a:extLst>
          </p:cNvPr>
          <p:cNvPicPr>
            <a:picLocks noChangeAspect="1"/>
          </p:cNvPicPr>
          <p:nvPr/>
        </p:nvPicPr>
        <p:blipFill>
          <a:blip r:embed="rId7"/>
          <a:stretch>
            <a:fillRect/>
          </a:stretch>
        </p:blipFill>
        <p:spPr>
          <a:xfrm>
            <a:off x="9455456" y="2112153"/>
            <a:ext cx="2447598" cy="610289"/>
          </a:xfrm>
          <a:prstGeom prst="rect">
            <a:avLst/>
          </a:prstGeom>
        </p:spPr>
      </p:pic>
      <p:sp>
        <p:nvSpPr>
          <p:cNvPr id="10" name="ZoneTexte 9">
            <a:extLst>
              <a:ext uri="{FF2B5EF4-FFF2-40B4-BE49-F238E27FC236}">
                <a16:creationId xmlns:a16="http://schemas.microsoft.com/office/drawing/2014/main" id="{BA1C7357-EC07-4321-B6E4-93E36F4FBB63}"/>
              </a:ext>
            </a:extLst>
          </p:cNvPr>
          <p:cNvSpPr txBox="1"/>
          <p:nvPr/>
        </p:nvSpPr>
        <p:spPr>
          <a:xfrm>
            <a:off x="932786" y="2937360"/>
            <a:ext cx="1320682"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App Service</a:t>
            </a:r>
            <a:endParaRPr lang="en-CA" sz="1961" dirty="0" err="1">
              <a:gradFill>
                <a:gsLst>
                  <a:gs pos="2917">
                    <a:schemeClr val="tx1"/>
                  </a:gs>
                  <a:gs pos="30000">
                    <a:schemeClr val="tx1"/>
                  </a:gs>
                </a:gsLst>
                <a:lin ang="5400000" scaled="0"/>
              </a:gradFill>
            </a:endParaRPr>
          </a:p>
        </p:txBody>
      </p:sp>
      <p:sp>
        <p:nvSpPr>
          <p:cNvPr id="12" name="ZoneTexte 11">
            <a:extLst>
              <a:ext uri="{FF2B5EF4-FFF2-40B4-BE49-F238E27FC236}">
                <a16:creationId xmlns:a16="http://schemas.microsoft.com/office/drawing/2014/main" id="{ED6BB591-65EE-4F63-A31B-86CEC323CD33}"/>
              </a:ext>
            </a:extLst>
          </p:cNvPr>
          <p:cNvSpPr txBox="1"/>
          <p:nvPr/>
        </p:nvSpPr>
        <p:spPr>
          <a:xfrm>
            <a:off x="2990101" y="2937360"/>
            <a:ext cx="1517244"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Service Fabric</a:t>
            </a:r>
            <a:endParaRPr lang="en-CA" sz="1961" dirty="0" err="1">
              <a:gradFill>
                <a:gsLst>
                  <a:gs pos="2917">
                    <a:schemeClr val="tx1"/>
                  </a:gs>
                  <a:gs pos="30000">
                    <a:schemeClr val="tx1"/>
                  </a:gs>
                </a:gsLst>
                <a:lin ang="5400000" scaled="0"/>
              </a:gradFill>
            </a:endParaRPr>
          </a:p>
        </p:txBody>
      </p:sp>
      <p:sp>
        <p:nvSpPr>
          <p:cNvPr id="13" name="ZoneTexte 12">
            <a:extLst>
              <a:ext uri="{FF2B5EF4-FFF2-40B4-BE49-F238E27FC236}">
                <a16:creationId xmlns:a16="http://schemas.microsoft.com/office/drawing/2014/main" id="{85DF7104-0CCF-4178-B0E7-ED9A5C757071}"/>
              </a:ext>
            </a:extLst>
          </p:cNvPr>
          <p:cNvSpPr txBox="1"/>
          <p:nvPr/>
        </p:nvSpPr>
        <p:spPr>
          <a:xfrm>
            <a:off x="4886729" y="2937360"/>
            <a:ext cx="2116548"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Kubernetes Service</a:t>
            </a:r>
            <a:endParaRPr lang="en-CA" sz="1961" dirty="0" err="1">
              <a:gradFill>
                <a:gsLst>
                  <a:gs pos="2917">
                    <a:schemeClr val="tx1"/>
                  </a:gs>
                  <a:gs pos="30000">
                    <a:schemeClr val="tx1"/>
                  </a:gs>
                </a:gsLst>
                <a:lin ang="5400000" scaled="0"/>
              </a:gradFill>
            </a:endParaRPr>
          </a:p>
        </p:txBody>
      </p:sp>
      <p:sp>
        <p:nvSpPr>
          <p:cNvPr id="14" name="ZoneTexte 13">
            <a:extLst>
              <a:ext uri="{FF2B5EF4-FFF2-40B4-BE49-F238E27FC236}">
                <a16:creationId xmlns:a16="http://schemas.microsoft.com/office/drawing/2014/main" id="{8256C57A-7C1F-4914-B21D-1A8D2727DAD3}"/>
              </a:ext>
            </a:extLst>
          </p:cNvPr>
          <p:cNvSpPr txBox="1"/>
          <p:nvPr/>
        </p:nvSpPr>
        <p:spPr>
          <a:xfrm>
            <a:off x="7382660" y="2937360"/>
            <a:ext cx="2072797"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Container Instance</a:t>
            </a:r>
            <a:endParaRPr lang="en-CA" sz="1961" dirty="0" err="1">
              <a:gradFill>
                <a:gsLst>
                  <a:gs pos="2917">
                    <a:schemeClr val="tx1"/>
                  </a:gs>
                  <a:gs pos="30000">
                    <a:schemeClr val="tx1"/>
                  </a:gs>
                </a:gsLst>
                <a:lin ang="5400000" scaled="0"/>
              </a:gradFill>
            </a:endParaRPr>
          </a:p>
        </p:txBody>
      </p:sp>
      <p:sp>
        <p:nvSpPr>
          <p:cNvPr id="15" name="ZoneTexte 14">
            <a:extLst>
              <a:ext uri="{FF2B5EF4-FFF2-40B4-BE49-F238E27FC236}">
                <a16:creationId xmlns:a16="http://schemas.microsoft.com/office/drawing/2014/main" id="{36B925C8-3AC7-449A-8B08-6AA5515CA386}"/>
              </a:ext>
            </a:extLst>
          </p:cNvPr>
          <p:cNvSpPr txBox="1"/>
          <p:nvPr/>
        </p:nvSpPr>
        <p:spPr>
          <a:xfrm>
            <a:off x="9751478" y="2937360"/>
            <a:ext cx="2224992" cy="271613"/>
          </a:xfrm>
          <a:prstGeom prst="rect">
            <a:avLst/>
          </a:prstGeom>
          <a:noFill/>
        </p:spPr>
        <p:txBody>
          <a:bodyPr wrap="square" lIns="0" tIns="0" rIns="0" bIns="0" rtlCol="0">
            <a:spAutoFit/>
          </a:bodyPr>
          <a:lstStyle/>
          <a:p>
            <a:r>
              <a:rPr lang="en-CA" dirty="0"/>
              <a:t>Ecosystem Partner</a:t>
            </a:r>
          </a:p>
        </p:txBody>
      </p:sp>
      <p:sp>
        <p:nvSpPr>
          <p:cNvPr id="11" name="Rectangle 10">
            <a:extLst>
              <a:ext uri="{FF2B5EF4-FFF2-40B4-BE49-F238E27FC236}">
                <a16:creationId xmlns:a16="http://schemas.microsoft.com/office/drawing/2014/main" id="{54F9D411-3419-4359-B9F9-B30CCB4C49DD}"/>
              </a:ext>
            </a:extLst>
          </p:cNvPr>
          <p:cNvSpPr/>
          <p:nvPr/>
        </p:nvSpPr>
        <p:spPr>
          <a:xfrm>
            <a:off x="717452" y="3440358"/>
            <a:ext cx="2072797" cy="1157240"/>
          </a:xfrm>
          <a:prstGeom prst="rect">
            <a:avLst/>
          </a:prstGeom>
        </p:spPr>
        <p:txBody>
          <a:bodyPr wrap="square">
            <a:spAutoFit/>
          </a:bodyPr>
          <a:lstStyle/>
          <a:p>
            <a:r>
              <a:rPr lang="en-CA" sz="1730" dirty="0"/>
              <a:t>Deploy web applications or Web APIs in a PaaS environment</a:t>
            </a:r>
          </a:p>
        </p:txBody>
      </p:sp>
      <p:sp>
        <p:nvSpPr>
          <p:cNvPr id="16" name="Rectangle 15">
            <a:extLst>
              <a:ext uri="{FF2B5EF4-FFF2-40B4-BE49-F238E27FC236}">
                <a16:creationId xmlns:a16="http://schemas.microsoft.com/office/drawing/2014/main" id="{F76E16EA-6F44-4F1F-A314-F92339078D07}"/>
              </a:ext>
            </a:extLst>
          </p:cNvPr>
          <p:cNvSpPr/>
          <p:nvPr/>
        </p:nvSpPr>
        <p:spPr>
          <a:xfrm>
            <a:off x="2890405" y="3401280"/>
            <a:ext cx="1936619" cy="1448287"/>
          </a:xfrm>
          <a:prstGeom prst="rect">
            <a:avLst/>
          </a:prstGeom>
        </p:spPr>
        <p:txBody>
          <a:bodyPr wrap="square">
            <a:spAutoFit/>
          </a:bodyPr>
          <a:lstStyle/>
          <a:p>
            <a:r>
              <a:rPr lang="en-US" sz="1730" dirty="0"/>
              <a:t>Modernize .NET applications in microservices using Windows Server</a:t>
            </a:r>
            <a:endParaRPr lang="en-CA" sz="1730" dirty="0"/>
          </a:p>
        </p:txBody>
      </p:sp>
      <p:sp>
        <p:nvSpPr>
          <p:cNvPr id="18" name="Rectangle 17">
            <a:extLst>
              <a:ext uri="{FF2B5EF4-FFF2-40B4-BE49-F238E27FC236}">
                <a16:creationId xmlns:a16="http://schemas.microsoft.com/office/drawing/2014/main" id="{DA85FEEA-57A3-4EC6-AC33-3A2C2C1F187D}"/>
              </a:ext>
            </a:extLst>
          </p:cNvPr>
          <p:cNvSpPr/>
          <p:nvPr/>
        </p:nvSpPr>
        <p:spPr>
          <a:xfrm>
            <a:off x="5219616" y="3440359"/>
            <a:ext cx="1760562" cy="1450397"/>
          </a:xfrm>
          <a:prstGeom prst="rect">
            <a:avLst/>
          </a:prstGeom>
        </p:spPr>
        <p:txBody>
          <a:bodyPr wrap="square">
            <a:spAutoFit/>
          </a:bodyPr>
          <a:lstStyle/>
          <a:p>
            <a:r>
              <a:rPr lang="en-US" dirty="0"/>
              <a:t>Orchestrate and scale the Linux or Windows Containers</a:t>
            </a:r>
            <a:endParaRPr lang="en-CA" sz="1730" dirty="0"/>
          </a:p>
        </p:txBody>
      </p:sp>
      <p:sp>
        <p:nvSpPr>
          <p:cNvPr id="19" name="Rectangle 18">
            <a:extLst>
              <a:ext uri="{FF2B5EF4-FFF2-40B4-BE49-F238E27FC236}">
                <a16:creationId xmlns:a16="http://schemas.microsoft.com/office/drawing/2014/main" id="{88F40B9F-6665-4AB1-937F-745BA0672C0A}"/>
              </a:ext>
            </a:extLst>
          </p:cNvPr>
          <p:cNvSpPr/>
          <p:nvPr/>
        </p:nvSpPr>
        <p:spPr>
          <a:xfrm>
            <a:off x="7404233" y="3506752"/>
            <a:ext cx="2029650" cy="1157240"/>
          </a:xfrm>
          <a:prstGeom prst="rect">
            <a:avLst/>
          </a:prstGeom>
        </p:spPr>
        <p:txBody>
          <a:bodyPr wrap="square">
            <a:spAutoFit/>
          </a:bodyPr>
          <a:lstStyle/>
          <a:p>
            <a:r>
              <a:rPr lang="en-US" sz="1730" dirty="0"/>
              <a:t>Easily run containers on Azure without managing servers</a:t>
            </a:r>
            <a:endParaRPr lang="fr-CA" sz="1730" dirty="0"/>
          </a:p>
        </p:txBody>
      </p:sp>
      <p:sp>
        <p:nvSpPr>
          <p:cNvPr id="17" name="Rectangle 16">
            <a:extLst>
              <a:ext uri="{FF2B5EF4-FFF2-40B4-BE49-F238E27FC236}">
                <a16:creationId xmlns:a16="http://schemas.microsoft.com/office/drawing/2014/main" id="{BCD736C7-B094-4C6A-B78C-2F2D9D3C3294}"/>
              </a:ext>
            </a:extLst>
          </p:cNvPr>
          <p:cNvSpPr/>
          <p:nvPr/>
        </p:nvSpPr>
        <p:spPr>
          <a:xfrm>
            <a:off x="9678061" y="3470844"/>
            <a:ext cx="2224993" cy="907171"/>
          </a:xfrm>
          <a:prstGeom prst="rect">
            <a:avLst/>
          </a:prstGeom>
        </p:spPr>
        <p:txBody>
          <a:bodyPr wrap="square">
            <a:spAutoFit/>
          </a:bodyPr>
          <a:lstStyle/>
          <a:p>
            <a:r>
              <a:rPr lang="en-US" dirty="0"/>
              <a:t>Bring your partner solutions that work perfectly on Azure</a:t>
            </a:r>
            <a:endParaRPr lang="en-CA" sz="1730" dirty="0"/>
          </a:p>
        </p:txBody>
      </p:sp>
      <p:sp>
        <p:nvSpPr>
          <p:cNvPr id="20" name="Accolade fermante 19">
            <a:extLst>
              <a:ext uri="{FF2B5EF4-FFF2-40B4-BE49-F238E27FC236}">
                <a16:creationId xmlns:a16="http://schemas.microsoft.com/office/drawing/2014/main" id="{4E715146-E804-4459-8281-593778146C90}"/>
              </a:ext>
            </a:extLst>
          </p:cNvPr>
          <p:cNvSpPr/>
          <p:nvPr/>
        </p:nvSpPr>
        <p:spPr>
          <a:xfrm rot="5400000">
            <a:off x="5947842" y="308476"/>
            <a:ext cx="622388" cy="11666053"/>
          </a:xfrm>
          <a:prstGeom prst="rightBrace">
            <a:avLst>
              <a:gd name="adj1" fmla="val 8333"/>
              <a:gd name="adj2" fmla="val 49878"/>
            </a:avLst>
          </a:prstGeom>
          <a:ln w="762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730"/>
          </a:p>
        </p:txBody>
      </p:sp>
      <p:sp>
        <p:nvSpPr>
          <p:cNvPr id="21" name="Rectangle 20">
            <a:extLst>
              <a:ext uri="{FF2B5EF4-FFF2-40B4-BE49-F238E27FC236}">
                <a16:creationId xmlns:a16="http://schemas.microsoft.com/office/drawing/2014/main" id="{6FBDB273-6818-4C0B-A3A1-D879C19C0F0F}"/>
              </a:ext>
            </a:extLst>
          </p:cNvPr>
          <p:cNvSpPr/>
          <p:nvPr/>
        </p:nvSpPr>
        <p:spPr>
          <a:xfrm>
            <a:off x="3856514" y="6485319"/>
            <a:ext cx="4023858" cy="358560"/>
          </a:xfrm>
          <a:prstGeom prst="rect">
            <a:avLst/>
          </a:prstGeom>
        </p:spPr>
        <p:txBody>
          <a:bodyPr wrap="none">
            <a:spAutoFit/>
          </a:bodyPr>
          <a:lstStyle/>
          <a:p>
            <a:r>
              <a:rPr lang="en-US" sz="1730" b="1" dirty="0"/>
              <a:t>Choice of developer tools and clients</a:t>
            </a:r>
            <a:endParaRPr lang="en-CA" sz="1730" b="1" dirty="0"/>
          </a:p>
        </p:txBody>
      </p:sp>
      <p:pic>
        <p:nvPicPr>
          <p:cNvPr id="23" name="Image 22" descr="Une image contenant texte, signe&#10;&#10;Description générée automatiquement">
            <a:extLst>
              <a:ext uri="{FF2B5EF4-FFF2-40B4-BE49-F238E27FC236}">
                <a16:creationId xmlns:a16="http://schemas.microsoft.com/office/drawing/2014/main" id="{3AF9E09A-3F8C-4745-A181-EA0E0FA27582}"/>
              </a:ext>
            </a:extLst>
          </p:cNvPr>
          <p:cNvPicPr>
            <a:picLocks noChangeAspect="1"/>
          </p:cNvPicPr>
          <p:nvPr/>
        </p:nvPicPr>
        <p:blipFill>
          <a:blip r:embed="rId8"/>
          <a:stretch>
            <a:fillRect/>
          </a:stretch>
        </p:blipFill>
        <p:spPr>
          <a:xfrm>
            <a:off x="1674238" y="5368320"/>
            <a:ext cx="764951" cy="764951"/>
          </a:xfrm>
          <a:prstGeom prst="rect">
            <a:avLst/>
          </a:prstGeom>
        </p:spPr>
      </p:pic>
      <p:sp>
        <p:nvSpPr>
          <p:cNvPr id="24" name="Rectangle 23">
            <a:extLst>
              <a:ext uri="{FF2B5EF4-FFF2-40B4-BE49-F238E27FC236}">
                <a16:creationId xmlns:a16="http://schemas.microsoft.com/office/drawing/2014/main" id="{035AD7A5-F544-4AF1-9B80-27CB7B332FB6}"/>
              </a:ext>
            </a:extLst>
          </p:cNvPr>
          <p:cNvSpPr/>
          <p:nvPr/>
        </p:nvSpPr>
        <p:spPr>
          <a:xfrm>
            <a:off x="2519154" y="5673626"/>
            <a:ext cx="2788840" cy="358560"/>
          </a:xfrm>
          <a:prstGeom prst="rect">
            <a:avLst/>
          </a:prstGeom>
        </p:spPr>
        <p:txBody>
          <a:bodyPr wrap="none">
            <a:spAutoFit/>
          </a:bodyPr>
          <a:lstStyle/>
          <a:p>
            <a:r>
              <a:rPr lang="en-CA" sz="1730" b="1" dirty="0">
                <a:solidFill>
                  <a:srgbClr val="0079D6"/>
                </a:solidFill>
              </a:rPr>
              <a:t>Azure Container Registry</a:t>
            </a:r>
          </a:p>
        </p:txBody>
      </p:sp>
      <p:sp>
        <p:nvSpPr>
          <p:cNvPr id="25" name="Rectangle 24">
            <a:extLst>
              <a:ext uri="{FF2B5EF4-FFF2-40B4-BE49-F238E27FC236}">
                <a16:creationId xmlns:a16="http://schemas.microsoft.com/office/drawing/2014/main" id="{60CA3801-053D-452B-8B58-7EF051B1221D}"/>
              </a:ext>
            </a:extLst>
          </p:cNvPr>
          <p:cNvSpPr/>
          <p:nvPr/>
        </p:nvSpPr>
        <p:spPr>
          <a:xfrm>
            <a:off x="9544683" y="5673626"/>
            <a:ext cx="1441310" cy="362072"/>
          </a:xfrm>
          <a:prstGeom prst="rect">
            <a:avLst/>
          </a:prstGeom>
        </p:spPr>
        <p:txBody>
          <a:bodyPr wrap="none">
            <a:spAutoFit/>
          </a:bodyPr>
          <a:lstStyle/>
          <a:p>
            <a:r>
              <a:rPr lang="en-CA" sz="1730" b="1" dirty="0">
                <a:solidFill>
                  <a:srgbClr val="0079D6"/>
                </a:solidFill>
              </a:rPr>
              <a:t>Docker</a:t>
            </a:r>
            <a:r>
              <a:rPr lang="en-CA" sz="1730" dirty="0"/>
              <a:t> </a:t>
            </a:r>
            <a:r>
              <a:rPr lang="en-CA" sz="1730" b="1" dirty="0">
                <a:solidFill>
                  <a:srgbClr val="0079D6"/>
                </a:solidFill>
              </a:rPr>
              <a:t>Hub</a:t>
            </a:r>
          </a:p>
        </p:txBody>
      </p:sp>
      <p:pic>
        <p:nvPicPr>
          <p:cNvPr id="3076" name="Picture 4" descr="Image result for Docker Hub logo transparent">
            <a:extLst>
              <a:ext uri="{FF2B5EF4-FFF2-40B4-BE49-F238E27FC236}">
                <a16:creationId xmlns:a16="http://schemas.microsoft.com/office/drawing/2014/main" id="{D8C30EE3-B414-4935-A77E-6D84FC38ED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539" y="5220326"/>
            <a:ext cx="970144" cy="82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32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943D286-26FF-4A4F-B48D-C242A856359E}"/>
              </a:ext>
            </a:extLst>
          </p:cNvPr>
          <p:cNvSpPr>
            <a:spLocks noGrp="1"/>
          </p:cNvSpPr>
          <p:nvPr>
            <p:ph type="title"/>
          </p:nvPr>
        </p:nvSpPr>
        <p:spPr/>
        <p:txBody>
          <a:bodyPr/>
          <a:lstStyle/>
          <a:p>
            <a:r>
              <a:rPr lang="en-CA" dirty="0"/>
              <a:t>Orchestrators in Azure</a:t>
            </a:r>
          </a:p>
        </p:txBody>
      </p:sp>
      <p:graphicFrame>
        <p:nvGraphicFramePr>
          <p:cNvPr id="4" name="Table 6">
            <a:extLst>
              <a:ext uri="{FF2B5EF4-FFF2-40B4-BE49-F238E27FC236}">
                <a16:creationId xmlns:a16="http://schemas.microsoft.com/office/drawing/2014/main" id="{D430C03A-EDDE-4F41-BE2E-DF875AAE7188}"/>
              </a:ext>
            </a:extLst>
          </p:cNvPr>
          <p:cNvGraphicFramePr>
            <a:graphicFrameLocks noGrp="1"/>
          </p:cNvGraphicFramePr>
          <p:nvPr/>
        </p:nvGraphicFramePr>
        <p:xfrm>
          <a:off x="2510534" y="2295265"/>
          <a:ext cx="9261140" cy="3390652"/>
        </p:xfrm>
        <a:graphic>
          <a:graphicData uri="http://schemas.openxmlformats.org/drawingml/2006/table">
            <a:tbl>
              <a:tblPr firstRow="1" bandRow="1">
                <a:tableStyleId>{F5AB1C69-6EDB-4FF4-983F-18BD219EF322}</a:tableStyleId>
              </a:tblPr>
              <a:tblGrid>
                <a:gridCol w="1836920">
                  <a:extLst>
                    <a:ext uri="{9D8B030D-6E8A-4147-A177-3AD203B41FA5}">
                      <a16:colId xmlns:a16="http://schemas.microsoft.com/office/drawing/2014/main" val="1731072896"/>
                    </a:ext>
                  </a:extLst>
                </a:gridCol>
                <a:gridCol w="2793650">
                  <a:extLst>
                    <a:ext uri="{9D8B030D-6E8A-4147-A177-3AD203B41FA5}">
                      <a16:colId xmlns:a16="http://schemas.microsoft.com/office/drawing/2014/main" val="1384903516"/>
                    </a:ext>
                  </a:extLst>
                </a:gridCol>
                <a:gridCol w="2315285">
                  <a:extLst>
                    <a:ext uri="{9D8B030D-6E8A-4147-A177-3AD203B41FA5}">
                      <a16:colId xmlns:a16="http://schemas.microsoft.com/office/drawing/2014/main" val="4172087379"/>
                    </a:ext>
                  </a:extLst>
                </a:gridCol>
                <a:gridCol w="2315285">
                  <a:extLst>
                    <a:ext uri="{9D8B030D-6E8A-4147-A177-3AD203B41FA5}">
                      <a16:colId xmlns:a16="http://schemas.microsoft.com/office/drawing/2014/main" val="2438914358"/>
                    </a:ext>
                  </a:extLst>
                </a:gridCol>
              </a:tblGrid>
              <a:tr h="445345">
                <a:tc>
                  <a:txBody>
                    <a:bodyPr/>
                    <a:lstStyle/>
                    <a:p>
                      <a:pPr algn="ctr"/>
                      <a:r>
                        <a:rPr lang="en-US" sz="1250" dirty="0"/>
                        <a:t>Orchestrator / Engine</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t>Description</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t>Good for</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t>Common workloads</a:t>
                      </a:r>
                      <a:endParaRPr lang="en-US" sz="1250" dirty="0">
                        <a:gradFill>
                          <a:gsLst>
                            <a:gs pos="0">
                              <a:schemeClr val="bg1"/>
                            </a:gs>
                            <a:gs pos="100000">
                              <a:schemeClr val="bg1"/>
                            </a:gs>
                          </a:gsLst>
                          <a:lin ang="5400000" scaled="0"/>
                        </a:gradFill>
                      </a:endParaRPr>
                    </a:p>
                  </a:txBody>
                  <a:tcPr marL="89624" marR="89624" marT="44812" marB="44812"/>
                </a:tc>
                <a:extLst>
                  <a:ext uri="{0D108BD9-81ED-4DB2-BD59-A6C34878D82A}">
                    <a16:rowId xmlns:a16="http://schemas.microsoft.com/office/drawing/2014/main" val="276489895"/>
                  </a:ext>
                </a:extLst>
              </a:tr>
              <a:tr h="1575523">
                <a:tc>
                  <a:txBody>
                    <a:bodyPr/>
                    <a:lstStyle/>
                    <a:p>
                      <a:endParaRPr lang="en-US" sz="1400" b="1" dirty="0"/>
                    </a:p>
                  </a:txBody>
                  <a:tcPr marL="89624" marR="89624" marT="44812" marB="44812"/>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Kubernetes is an open-source platform for automating deployment, scaling, and operations of application containers across clusters of hosts.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AKS: You pay for VMs in cluster</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ACS Engine: IaaS container infrastructure </a:t>
                      </a:r>
                      <a:endParaRPr lang="en-US" sz="1400" dirty="0"/>
                    </a:p>
                    <a:p>
                      <a:endParaRPr lang="en-US" sz="1400" dirty="0">
                        <a:gradFill>
                          <a:gsLst>
                            <a:gs pos="0">
                              <a:schemeClr val="tx1"/>
                            </a:gs>
                            <a:gs pos="100000">
                              <a:schemeClr val="tx1"/>
                            </a:gs>
                          </a:gsLst>
                          <a:lin ang="5400000" scaled="0"/>
                        </a:gradFill>
                      </a:endParaRPr>
                    </a:p>
                  </a:txBody>
                  <a:tcPr marL="89624" marR="89624" marT="44812" marB="44812"/>
                </a:tc>
                <a:tc>
                  <a:txBody>
                    <a:bodyPr/>
                    <a:lstStyle/>
                    <a:p>
                      <a:endParaRPr lang="en-US" sz="1400" dirty="0">
                        <a:gradFill>
                          <a:gsLst>
                            <a:gs pos="0">
                              <a:schemeClr val="tx1"/>
                            </a:gs>
                            <a:gs pos="100000">
                              <a:schemeClr val="tx1"/>
                            </a:gs>
                          </a:gsLst>
                          <a:lin ang="5400000" scaled="0"/>
                        </a:gradFill>
                      </a:endParaRPr>
                    </a:p>
                  </a:txBody>
                  <a:tcPr marL="89624" marR="89624" marT="44812" marB="44812"/>
                </a:tc>
                <a:tc>
                  <a:txBody>
                    <a:bodyPr/>
                    <a:lstStyle/>
                    <a:p>
                      <a:pPr marL="0" marR="0" lvl="0" indent="0" algn="l" defTabSz="685845" rtl="0" eaLnBrk="1" fontAlgn="auto" latinLnBrk="0" hangingPunct="1">
                        <a:lnSpc>
                          <a:spcPct val="100000"/>
                        </a:lnSpc>
                        <a:spcBef>
                          <a:spcPts val="0"/>
                        </a:spcBef>
                        <a:spcAft>
                          <a:spcPts val="0"/>
                        </a:spcAft>
                        <a:buClrTx/>
                        <a:buSzTx/>
                        <a:buFont typeface="+mj-lt"/>
                        <a:buNone/>
                        <a:tabLst/>
                        <a:defRPr/>
                      </a:pPr>
                      <a:r>
                        <a:rPr lang="en-US" sz="1400" dirty="0"/>
                        <a:t>Microservices based</a:t>
                      </a:r>
                      <a:br>
                        <a:rPr lang="en-US" sz="1400" dirty="0"/>
                      </a:br>
                      <a:r>
                        <a:rPr lang="en-US" sz="1400" dirty="0"/>
                        <a:t>on containers</a:t>
                      </a:r>
                    </a:p>
                    <a:p>
                      <a:pPr marL="0" marR="0" lvl="0" indent="0" algn="l" defTabSz="685845" rtl="0" eaLnBrk="1" fontAlgn="auto" latinLnBrk="0" hangingPunct="1">
                        <a:lnSpc>
                          <a:spcPct val="100000"/>
                        </a:lnSpc>
                        <a:spcBef>
                          <a:spcPts val="0"/>
                        </a:spcBef>
                        <a:spcAft>
                          <a:spcPts val="0"/>
                        </a:spcAft>
                        <a:buClrTx/>
                        <a:buSzTx/>
                        <a:buFont typeface="+mj-lt"/>
                        <a:buNone/>
                        <a:tabLst/>
                        <a:defRPr/>
                      </a:pPr>
                      <a:endParaRPr lang="en-US" sz="1400" dirty="0">
                        <a:gradFill>
                          <a:gsLst>
                            <a:gs pos="0">
                              <a:schemeClr val="tx1"/>
                            </a:gs>
                            <a:gs pos="100000">
                              <a:schemeClr val="tx1"/>
                            </a:gs>
                          </a:gsLst>
                          <a:lin ang="5400000" scaled="0"/>
                        </a:gradFill>
                      </a:endParaRPr>
                    </a:p>
                  </a:txBody>
                  <a:tcPr marL="89624" marR="89624" marT="44812" marB="44812"/>
                </a:tc>
                <a:extLst>
                  <a:ext uri="{0D108BD9-81ED-4DB2-BD59-A6C34878D82A}">
                    <a16:rowId xmlns:a16="http://schemas.microsoft.com/office/drawing/2014/main" val="3911308282"/>
                  </a:ext>
                </a:extLst>
              </a:tr>
              <a:tr h="134453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marL="89624" marR="89624" marT="44812" marB="44812"/>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Azure Service Fabric is a distributed systems platform that makes it easy to package, deploy, and manage scalable and reliable microservices.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Mesh: PaaS/Serverless platform</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Cluster: You pay for VMs in cluster</a:t>
                      </a:r>
                      <a:endParaRPr lang="en-US" sz="1200" b="1" dirty="0">
                        <a:gradFill>
                          <a:gsLst>
                            <a:gs pos="0">
                              <a:schemeClr val="tx1"/>
                            </a:gs>
                            <a:gs pos="100000">
                              <a:schemeClr val="tx1"/>
                            </a:gs>
                          </a:gsLst>
                          <a:lin ang="5400000" scaled="0"/>
                        </a:gradFill>
                      </a:endParaRPr>
                    </a:p>
                  </a:txBody>
                  <a:tcPr marL="89624" marR="89624" marT="44812" marB="44812"/>
                </a:tc>
                <a:tc>
                  <a:txBody>
                    <a:bodyPr/>
                    <a:lstStyle/>
                    <a:p>
                      <a:endParaRPr lang="en-US" sz="1400" dirty="0">
                        <a:gradFill>
                          <a:gsLst>
                            <a:gs pos="0">
                              <a:schemeClr val="tx1"/>
                            </a:gs>
                            <a:gs pos="100000">
                              <a:schemeClr val="tx1"/>
                            </a:gs>
                          </a:gsLst>
                          <a:lin ang="5400000" scaled="0"/>
                        </a:gradFill>
                      </a:endParaRPr>
                    </a:p>
                  </a:txBody>
                  <a:tcPr marL="89624" marR="89624" marT="44812" marB="44812"/>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containers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kern="1200" dirty="0"/>
                        <a:t>Stateful services</a:t>
                      </a:r>
                    </a:p>
                    <a:p>
                      <a:endParaRPr lang="en-US" sz="1400" b="1" dirty="0">
                        <a:gradFill>
                          <a:gsLst>
                            <a:gs pos="0">
                              <a:schemeClr val="tx1"/>
                            </a:gs>
                            <a:gs pos="100000">
                              <a:schemeClr val="tx1"/>
                            </a:gs>
                          </a:gsLst>
                          <a:lin ang="5400000" scaled="0"/>
                        </a:gradFill>
                      </a:endParaRPr>
                    </a:p>
                  </a:txBody>
                  <a:tcPr marL="89624" marR="89624" marT="44812" marB="44812"/>
                </a:tc>
                <a:extLst>
                  <a:ext uri="{0D108BD9-81ED-4DB2-BD59-A6C34878D82A}">
                    <a16:rowId xmlns:a16="http://schemas.microsoft.com/office/drawing/2014/main" val="3683704449"/>
                  </a:ext>
                </a:extLst>
              </a:tr>
            </a:tbl>
          </a:graphicData>
        </a:graphic>
      </p:graphicFrame>
      <p:pic>
        <p:nvPicPr>
          <p:cNvPr id="5" name="Picture 4" descr="Image result for Linux logo ">
            <a:extLst>
              <a:ext uri="{FF2B5EF4-FFF2-40B4-BE49-F238E27FC236}">
                <a16:creationId xmlns:a16="http://schemas.microsoft.com/office/drawing/2014/main" id="{74FC9DA3-0CCF-4711-A1CD-27AEBF7EA3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6708" y="5228909"/>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windows icon">
            <a:extLst>
              <a:ext uri="{FF2B5EF4-FFF2-40B4-BE49-F238E27FC236}">
                <a16:creationId xmlns:a16="http://schemas.microsoft.com/office/drawing/2014/main" id="{6F5DE3B0-09D9-4330-852A-C8FB9BDF99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5881" y="4835423"/>
            <a:ext cx="334395" cy="334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Linux logo ">
            <a:extLst>
              <a:ext uri="{FF2B5EF4-FFF2-40B4-BE49-F238E27FC236}">
                <a16:creationId xmlns:a16="http://schemas.microsoft.com/office/drawing/2014/main" id="{C94A62FB-D599-4A9A-AEB1-06129264F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7075" y="3229060"/>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ows icon">
            <a:extLst>
              <a:ext uri="{FF2B5EF4-FFF2-40B4-BE49-F238E27FC236}">
                <a16:creationId xmlns:a16="http://schemas.microsoft.com/office/drawing/2014/main" id="{656E668E-FA03-4763-8F96-B8C2AE8650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7954" y="3602988"/>
            <a:ext cx="334395" cy="3343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E4F5A-A37B-412F-BDB9-338E14D50E2B}"/>
              </a:ext>
            </a:extLst>
          </p:cNvPr>
          <p:cNvSpPr/>
          <p:nvPr/>
        </p:nvSpPr>
        <p:spPr>
          <a:xfrm>
            <a:off x="7589223" y="3273780"/>
            <a:ext cx="1087157"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mature:</a:t>
            </a:r>
          </a:p>
        </p:txBody>
      </p:sp>
      <p:sp>
        <p:nvSpPr>
          <p:cNvPr id="10" name="Rectangle 9">
            <a:extLst>
              <a:ext uri="{FF2B5EF4-FFF2-40B4-BE49-F238E27FC236}">
                <a16:creationId xmlns:a16="http://schemas.microsoft.com/office/drawing/2014/main" id="{3422317A-8306-40B5-A4DD-B653452C681F}"/>
              </a:ext>
            </a:extLst>
          </p:cNvPr>
          <p:cNvSpPr/>
          <p:nvPr/>
        </p:nvSpPr>
        <p:spPr>
          <a:xfrm>
            <a:off x="7589223" y="3654124"/>
            <a:ext cx="1010213"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Less mature:</a:t>
            </a:r>
          </a:p>
        </p:txBody>
      </p:sp>
      <p:sp>
        <p:nvSpPr>
          <p:cNvPr id="11" name="Rectangle 10">
            <a:extLst>
              <a:ext uri="{FF2B5EF4-FFF2-40B4-BE49-F238E27FC236}">
                <a16:creationId xmlns:a16="http://schemas.microsoft.com/office/drawing/2014/main" id="{C991BDA0-2169-4F25-8E77-93E96C577447}"/>
              </a:ext>
            </a:extLst>
          </p:cNvPr>
          <p:cNvSpPr/>
          <p:nvPr/>
        </p:nvSpPr>
        <p:spPr>
          <a:xfrm>
            <a:off x="7589223" y="4864515"/>
            <a:ext cx="1087157"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mature:</a:t>
            </a:r>
          </a:p>
        </p:txBody>
      </p:sp>
      <p:sp>
        <p:nvSpPr>
          <p:cNvPr id="12" name="Rectangle 11">
            <a:extLst>
              <a:ext uri="{FF2B5EF4-FFF2-40B4-BE49-F238E27FC236}">
                <a16:creationId xmlns:a16="http://schemas.microsoft.com/office/drawing/2014/main" id="{5E710B1A-4F0D-46F8-9FA5-20EDFC6F871F}"/>
              </a:ext>
            </a:extLst>
          </p:cNvPr>
          <p:cNvSpPr/>
          <p:nvPr/>
        </p:nvSpPr>
        <p:spPr>
          <a:xfrm>
            <a:off x="7589223" y="5244859"/>
            <a:ext cx="1010213"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Less mature:</a:t>
            </a:r>
          </a:p>
        </p:txBody>
      </p:sp>
      <p:sp>
        <p:nvSpPr>
          <p:cNvPr id="13" name="Rectangle 12">
            <a:extLst>
              <a:ext uri="{FF2B5EF4-FFF2-40B4-BE49-F238E27FC236}">
                <a16:creationId xmlns:a16="http://schemas.microsoft.com/office/drawing/2014/main" id="{F01026DF-9532-4319-B1A6-2C6BF7A706C4}"/>
              </a:ext>
            </a:extLst>
          </p:cNvPr>
          <p:cNvSpPr/>
          <p:nvPr/>
        </p:nvSpPr>
        <p:spPr>
          <a:xfrm>
            <a:off x="362829" y="2295264"/>
            <a:ext cx="2091225" cy="43723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Product</a:t>
            </a:r>
          </a:p>
        </p:txBody>
      </p:sp>
      <p:sp>
        <p:nvSpPr>
          <p:cNvPr id="14" name="Rectangle 13">
            <a:extLst>
              <a:ext uri="{FF2B5EF4-FFF2-40B4-BE49-F238E27FC236}">
                <a16:creationId xmlns:a16="http://schemas.microsoft.com/office/drawing/2014/main" id="{E3CCAB71-80EA-49B7-BE66-93288C8C2A8C}"/>
              </a:ext>
            </a:extLst>
          </p:cNvPr>
          <p:cNvSpPr/>
          <p:nvPr/>
        </p:nvSpPr>
        <p:spPr>
          <a:xfrm>
            <a:off x="362829" y="2753175"/>
            <a:ext cx="2091225" cy="150747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258D4-8EDC-4C7A-A5AA-E869BB88742F}"/>
              </a:ext>
            </a:extLst>
          </p:cNvPr>
          <p:cNvSpPr/>
          <p:nvPr/>
        </p:nvSpPr>
        <p:spPr>
          <a:xfrm>
            <a:off x="362829" y="4281326"/>
            <a:ext cx="2091225" cy="141221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028ED32E-81C2-4945-ADEF-446C9215C69D}"/>
              </a:ext>
            </a:extLst>
          </p:cNvPr>
          <p:cNvSpPr/>
          <p:nvPr/>
        </p:nvSpPr>
        <p:spPr>
          <a:xfrm>
            <a:off x="633826" y="4470212"/>
            <a:ext cx="1673856" cy="658257"/>
          </a:xfrm>
          <a:prstGeom prst="rect">
            <a:avLst/>
          </a:prstGeom>
        </p:spPr>
        <p:txBody>
          <a:bodyPr wrap="none">
            <a:spAutoFit/>
          </a:bodyPr>
          <a:lstStyle/>
          <a:p>
            <a:pPr marL="0" marR="0" lvl="0" indent="0" algn="ctr"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Service Fabric</a:t>
            </a:r>
          </a:p>
          <a:p>
            <a:pPr marL="0" marR="0" lvl="0" indent="0" algn="ctr" defTabSz="672205" rtl="0" eaLnBrk="1" fontAlgn="auto" latinLnBrk="0" hangingPunct="1">
              <a:lnSpc>
                <a:spcPct val="100000"/>
              </a:lnSpc>
              <a:spcBef>
                <a:spcPts val="0"/>
              </a:spcBef>
              <a:spcAft>
                <a:spcPts val="0"/>
              </a:spcAft>
              <a:buClrTx/>
              <a:buSzTx/>
              <a:buFontTx/>
              <a:buNone/>
              <a:tabLst/>
              <a:defRPr/>
            </a:pPr>
            <a:r>
              <a:rPr kumimoji="0" lang="en-US" sz="122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(Mesh and cluster)</a:t>
            </a:r>
          </a:p>
          <a:p>
            <a:pPr marL="0" marR="0" lvl="0" indent="0" algn="ctr" defTabSz="672205" rtl="0" eaLnBrk="1" fontAlgn="auto" latinLnBrk="0" hangingPunct="1">
              <a:lnSpc>
                <a:spcPct val="100000"/>
              </a:lnSpc>
              <a:spcBef>
                <a:spcPts val="0"/>
              </a:spcBef>
              <a:spcAft>
                <a:spcPts val="0"/>
              </a:spcAft>
              <a:buClrTx/>
              <a:buSzTx/>
              <a:buFontTx/>
              <a:buNone/>
              <a:tabLst/>
              <a:defRPr/>
            </a:pPr>
            <a:endPar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Freeform 359">
            <a:extLst>
              <a:ext uri="{FF2B5EF4-FFF2-40B4-BE49-F238E27FC236}">
                <a16:creationId xmlns:a16="http://schemas.microsoft.com/office/drawing/2014/main" id="{EFF03844-8AD6-4FD2-B221-942F83C41C6D}"/>
              </a:ext>
            </a:extLst>
          </p:cNvPr>
          <p:cNvSpPr>
            <a:spLocks noChangeAspect="1"/>
          </p:cNvSpPr>
          <p:nvPr/>
        </p:nvSpPr>
        <p:spPr bwMode="auto">
          <a:xfrm>
            <a:off x="1498099" y="4943086"/>
            <a:ext cx="397560" cy="382109"/>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309414A4-5816-48D8-ADF2-8A11BA6F41A5}"/>
              </a:ext>
            </a:extLst>
          </p:cNvPr>
          <p:cNvSpPr/>
          <p:nvPr/>
        </p:nvSpPr>
        <p:spPr bwMode="auto">
          <a:xfrm>
            <a:off x="2577263" y="2818072"/>
            <a:ext cx="1717793" cy="1148322"/>
          </a:xfrm>
          <a:prstGeom prst="rect">
            <a:avLst/>
          </a:prstGeom>
          <a:solidFill>
            <a:srgbClr val="F0CE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9" descr="https://azure.microsoft.com/svghandler/service-fabric?width=600&amp;height=315">
            <a:extLst>
              <a:ext uri="{FF2B5EF4-FFF2-40B4-BE49-F238E27FC236}">
                <a16:creationId xmlns:a16="http://schemas.microsoft.com/office/drawing/2014/main" id="{DB88CE6B-DC12-4F44-97ED-1362FEB03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9" y="4597584"/>
            <a:ext cx="896239" cy="47665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23732E7-01FC-42BC-B4DD-54E8F9F14F67}"/>
              </a:ext>
            </a:extLst>
          </p:cNvPr>
          <p:cNvSpPr/>
          <p:nvPr/>
        </p:nvSpPr>
        <p:spPr>
          <a:xfrm>
            <a:off x="2761635" y="4260647"/>
            <a:ext cx="1323696" cy="303481"/>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Service Fabric</a:t>
            </a:r>
          </a:p>
        </p:txBody>
      </p:sp>
      <p:sp>
        <p:nvSpPr>
          <p:cNvPr id="21" name="Rectangle 20">
            <a:extLst>
              <a:ext uri="{FF2B5EF4-FFF2-40B4-BE49-F238E27FC236}">
                <a16:creationId xmlns:a16="http://schemas.microsoft.com/office/drawing/2014/main" id="{3411FE7D-8A7D-495D-A514-CB91C7FD9736}"/>
              </a:ext>
            </a:extLst>
          </p:cNvPr>
          <p:cNvSpPr/>
          <p:nvPr/>
        </p:nvSpPr>
        <p:spPr>
          <a:xfrm>
            <a:off x="7589223" y="2815171"/>
            <a:ext cx="1516762" cy="25821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It’s an OSS ecosystem</a:t>
            </a:r>
          </a:p>
        </p:txBody>
      </p:sp>
      <p:sp>
        <p:nvSpPr>
          <p:cNvPr id="22" name="Rectangle 21">
            <a:extLst>
              <a:ext uri="{FF2B5EF4-FFF2-40B4-BE49-F238E27FC236}">
                <a16:creationId xmlns:a16="http://schemas.microsoft.com/office/drawing/2014/main" id="{9EFB4BF4-ED79-4D36-BEEE-E972201BE219}"/>
              </a:ext>
            </a:extLst>
          </p:cNvPr>
          <p:cNvSpPr/>
          <p:nvPr/>
        </p:nvSpPr>
        <p:spPr>
          <a:xfrm>
            <a:off x="7589223" y="4397952"/>
            <a:ext cx="1768433" cy="42409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It’s a Microsoft ecosystem</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and OSS</a:t>
            </a:r>
          </a:p>
        </p:txBody>
      </p:sp>
      <p:sp>
        <p:nvSpPr>
          <p:cNvPr id="23" name="Rectangle 22">
            <a:extLst>
              <a:ext uri="{FF2B5EF4-FFF2-40B4-BE49-F238E27FC236}">
                <a16:creationId xmlns:a16="http://schemas.microsoft.com/office/drawing/2014/main" id="{F00D2750-B238-4D1B-A6A6-54B76548B467}"/>
              </a:ext>
            </a:extLst>
          </p:cNvPr>
          <p:cNvSpPr/>
          <p:nvPr/>
        </p:nvSpPr>
        <p:spPr>
          <a:xfrm>
            <a:off x="374824" y="3045381"/>
            <a:ext cx="2067233" cy="469616"/>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Kubernetes Service</a:t>
            </a:r>
          </a:p>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(AKS)</a:t>
            </a:r>
          </a:p>
        </p:txBody>
      </p:sp>
      <p:pic>
        <p:nvPicPr>
          <p:cNvPr id="24" name="Picture 30">
            <a:extLst>
              <a:ext uri="{FF2B5EF4-FFF2-40B4-BE49-F238E27FC236}">
                <a16:creationId xmlns:a16="http://schemas.microsoft.com/office/drawing/2014/main" id="{E6452559-AA45-4273-90A4-0A6E51D87815}"/>
              </a:ext>
            </a:extLst>
          </p:cNvPr>
          <p:cNvPicPr>
            <a:picLocks noChangeAspect="1"/>
          </p:cNvPicPr>
          <p:nvPr/>
        </p:nvPicPr>
        <p:blipFill>
          <a:blip r:embed="rId6">
            <a:clrChange>
              <a:clrFrom>
                <a:srgbClr val="8E9CFF"/>
              </a:clrFrom>
              <a:clrTo>
                <a:srgbClr val="8E9CFF">
                  <a:alpha val="0"/>
                </a:srgbClr>
              </a:clrTo>
            </a:clrChange>
          </a:blip>
          <a:stretch>
            <a:fillRect/>
          </a:stretch>
        </p:blipFill>
        <p:spPr>
          <a:xfrm>
            <a:off x="1065095" y="3465186"/>
            <a:ext cx="555450" cy="544867"/>
          </a:xfrm>
          <a:prstGeom prst="rect">
            <a:avLst/>
          </a:prstGeom>
        </p:spPr>
      </p:pic>
      <p:pic>
        <p:nvPicPr>
          <p:cNvPr id="25" name="Picture 2" descr="Image result for Kubernetes logo">
            <a:extLst>
              <a:ext uri="{FF2B5EF4-FFF2-40B4-BE49-F238E27FC236}">
                <a16:creationId xmlns:a16="http://schemas.microsoft.com/office/drawing/2014/main" id="{836C1503-5DC7-40AF-B1A1-BDBEDE9FD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5531" y="3219746"/>
            <a:ext cx="429240" cy="41850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162D4F0-C870-468E-932B-647E7F752E5E}"/>
              </a:ext>
            </a:extLst>
          </p:cNvPr>
          <p:cNvSpPr/>
          <p:nvPr/>
        </p:nvSpPr>
        <p:spPr>
          <a:xfrm>
            <a:off x="2881706" y="2887531"/>
            <a:ext cx="1119024" cy="303481"/>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Kubernetes</a:t>
            </a:r>
          </a:p>
        </p:txBody>
      </p:sp>
      <p:pic>
        <p:nvPicPr>
          <p:cNvPr id="27" name="Picture 18">
            <a:extLst>
              <a:ext uri="{FF2B5EF4-FFF2-40B4-BE49-F238E27FC236}">
                <a16:creationId xmlns:a16="http://schemas.microsoft.com/office/drawing/2014/main" id="{4482684D-CB4C-450B-A161-913A826C4565}"/>
              </a:ext>
            </a:extLst>
          </p:cNvPr>
          <p:cNvPicPr>
            <a:picLocks noChangeAspect="1" noChangeArrowheads="1"/>
          </p:cNvPicPr>
          <p:nvPr/>
        </p:nvPicPr>
        <p:blipFill rotWithShape="1">
          <a:blip r:embed="rId8">
            <a:biLevel thresh="25000"/>
          </a:blip>
          <a:srcRect r="60799"/>
          <a:stretch/>
        </p:blipFill>
        <p:spPr bwMode="auto">
          <a:xfrm>
            <a:off x="862604" y="4896868"/>
            <a:ext cx="506409" cy="47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99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A6320DF-7BA7-460F-8903-BAA15F2F1253}"/>
              </a:ext>
            </a:extLst>
          </p:cNvPr>
          <p:cNvSpPr>
            <a:spLocks noGrp="1"/>
          </p:cNvSpPr>
          <p:nvPr>
            <p:ph type="title"/>
          </p:nvPr>
        </p:nvSpPr>
        <p:spPr/>
        <p:txBody>
          <a:bodyPr/>
          <a:lstStyle/>
          <a:p>
            <a:r>
              <a:rPr lang="en-CA" dirty="0"/>
              <a:t>From container to Orchestrator</a:t>
            </a:r>
          </a:p>
        </p:txBody>
      </p:sp>
      <p:grpSp>
        <p:nvGrpSpPr>
          <p:cNvPr id="5" name="Groupe 4">
            <a:extLst>
              <a:ext uri="{FF2B5EF4-FFF2-40B4-BE49-F238E27FC236}">
                <a16:creationId xmlns:a16="http://schemas.microsoft.com/office/drawing/2014/main" id="{8CFFD191-A0DD-42BE-87B9-1E1AEB0151F1}"/>
              </a:ext>
            </a:extLst>
          </p:cNvPr>
          <p:cNvGrpSpPr/>
          <p:nvPr/>
        </p:nvGrpSpPr>
        <p:grpSpPr>
          <a:xfrm>
            <a:off x="89475" y="1461107"/>
            <a:ext cx="12008031" cy="5121875"/>
            <a:chOff x="89475" y="1461107"/>
            <a:chExt cx="12008031" cy="5121875"/>
          </a:xfrm>
        </p:grpSpPr>
        <p:sp>
          <p:nvSpPr>
            <p:cNvPr id="6" name="Rectangle : coins arrondis 5">
              <a:extLst>
                <a:ext uri="{FF2B5EF4-FFF2-40B4-BE49-F238E27FC236}">
                  <a16:creationId xmlns:a16="http://schemas.microsoft.com/office/drawing/2014/main" id="{5587368E-0407-4F73-8F38-9EF8A92DB7F9}"/>
                </a:ext>
              </a:extLst>
            </p:cNvPr>
            <p:cNvSpPr/>
            <p:nvPr/>
          </p:nvSpPr>
          <p:spPr bwMode="auto">
            <a:xfrm>
              <a:off x="10616765" y="1879600"/>
              <a:ext cx="1480741" cy="4018845"/>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7" name="Arrow: Pentagon 60">
              <a:extLst>
                <a:ext uri="{FF2B5EF4-FFF2-40B4-BE49-F238E27FC236}">
                  <a16:creationId xmlns:a16="http://schemas.microsoft.com/office/drawing/2014/main" id="{AFD08234-F772-4957-A262-36C07CEDA295}"/>
                </a:ext>
              </a:extLst>
            </p:cNvPr>
            <p:cNvSpPr/>
            <p:nvPr/>
          </p:nvSpPr>
          <p:spPr bwMode="auto">
            <a:xfrm>
              <a:off x="789165" y="5910674"/>
              <a:ext cx="3748683" cy="672307"/>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8" name="Rectangle 7">
              <a:extLst>
                <a:ext uri="{FF2B5EF4-FFF2-40B4-BE49-F238E27FC236}">
                  <a16:creationId xmlns:a16="http://schemas.microsoft.com/office/drawing/2014/main" id="{419D8E9D-4DE3-44E2-93A4-04697A8F5F29}"/>
                </a:ext>
              </a:extLst>
            </p:cNvPr>
            <p:cNvSpPr/>
            <p:nvPr/>
          </p:nvSpPr>
          <p:spPr bwMode="auto">
            <a:xfrm>
              <a:off x="1500355" y="2191878"/>
              <a:ext cx="3487317" cy="3565180"/>
            </a:xfrm>
            <a:prstGeom prst="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716088" tIns="268534" rIns="87747" bIns="87751" numCol="1" rtlCol="0" anchor="t" anchorCtr="0" compatLnSpc="1">
              <a:prstTxWarp prst="textNoShape">
                <a:avLst/>
              </a:prstTxWarp>
            </a:bodyPr>
            <a:lstStyle/>
            <a:p>
              <a:pPr defTabSz="894792">
                <a:defRPr/>
              </a:pPr>
              <a:r>
                <a:rPr lang="en-US" sz="2742" kern="0" dirty="0">
                  <a:gradFill>
                    <a:gsLst>
                      <a:gs pos="14679">
                        <a:srgbClr val="FFFFFF"/>
                      </a:gs>
                      <a:gs pos="38000">
                        <a:srgbClr val="FFFFFF"/>
                      </a:gs>
                    </a:gsLst>
                    <a:lin ang="5400000" scaled="1"/>
                  </a:gradFill>
                  <a:latin typeface="Segoe UI Light"/>
                </a:rPr>
                <a:t>  </a:t>
              </a:r>
            </a:p>
          </p:txBody>
        </p:sp>
        <p:sp>
          <p:nvSpPr>
            <p:cNvPr id="9" name="TextBox 54">
              <a:extLst>
                <a:ext uri="{FF2B5EF4-FFF2-40B4-BE49-F238E27FC236}">
                  <a16:creationId xmlns:a16="http://schemas.microsoft.com/office/drawing/2014/main" id="{A0176759-620C-4E6D-B467-6DAD2E91FE27}"/>
                </a:ext>
              </a:extLst>
            </p:cNvPr>
            <p:cNvSpPr txBox="1"/>
            <p:nvPr/>
          </p:nvSpPr>
          <p:spPr>
            <a:xfrm>
              <a:off x="119833" y="4071594"/>
              <a:ext cx="4998604" cy="1513571"/>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10" name="TextBox 57">
              <a:extLst>
                <a:ext uri="{FF2B5EF4-FFF2-40B4-BE49-F238E27FC236}">
                  <a16:creationId xmlns:a16="http://schemas.microsoft.com/office/drawing/2014/main" id="{62A1AE54-A4DB-4BD9-AA1C-546AFA60FBC2}"/>
                </a:ext>
              </a:extLst>
            </p:cNvPr>
            <p:cNvSpPr txBox="1"/>
            <p:nvPr/>
          </p:nvSpPr>
          <p:spPr>
            <a:xfrm>
              <a:off x="110830" y="2376548"/>
              <a:ext cx="4998604" cy="1513571"/>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pic>
          <p:nvPicPr>
            <p:cNvPr id="11" name="Picture 4" descr="Related image">
              <a:extLst>
                <a:ext uri="{FF2B5EF4-FFF2-40B4-BE49-F238E27FC236}">
                  <a16:creationId xmlns:a16="http://schemas.microsoft.com/office/drawing/2014/main" id="{38E12CB8-AC6B-4FA7-BB18-ABF0A34DD73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20457" r="22687"/>
            <a:stretch/>
          </p:blipFill>
          <p:spPr bwMode="auto">
            <a:xfrm>
              <a:off x="1711245" y="2685630"/>
              <a:ext cx="989654" cy="9966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docker icon">
              <a:extLst>
                <a:ext uri="{FF2B5EF4-FFF2-40B4-BE49-F238E27FC236}">
                  <a16:creationId xmlns:a16="http://schemas.microsoft.com/office/drawing/2014/main" id="{D2AFB9AF-02E0-4B70-BDEE-9447B4005DC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11245" y="4231444"/>
              <a:ext cx="1058534" cy="10585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AD04-AA3F-4F1A-94F5-A19E93DABE46}"/>
                </a:ext>
              </a:extLst>
            </p:cNvPr>
            <p:cNvSpPr/>
            <p:nvPr/>
          </p:nvSpPr>
          <p:spPr>
            <a:xfrm>
              <a:off x="2927130" y="4457678"/>
              <a:ext cx="1934119" cy="635559"/>
            </a:xfrm>
            <a:prstGeom prst="rect">
              <a:avLst/>
            </a:prstGeom>
          </p:spPr>
          <p:txBody>
            <a:bodyPr wrap="none">
              <a:spAutoFit/>
            </a:bodyPr>
            <a:lstStyle/>
            <a:p>
              <a:pPr>
                <a:defRPr/>
              </a:pPr>
              <a:r>
                <a:rPr lang="en-US" b="1" dirty="0">
                  <a:solidFill>
                    <a:srgbClr val="000000"/>
                  </a:solidFill>
                  <a:latin typeface="Segoe UI Light"/>
                </a:rPr>
                <a:t>Docker Containers</a:t>
              </a:r>
            </a:p>
            <a:p>
              <a:pPr>
                <a:defRPr/>
              </a:pPr>
              <a:endParaRPr lang="en-US" dirty="0">
                <a:solidFill>
                  <a:srgbClr val="000000"/>
                </a:solidFill>
                <a:latin typeface="Segoe UI Light"/>
              </a:endParaRPr>
            </a:p>
          </p:txBody>
        </p:sp>
        <p:sp>
          <p:nvSpPr>
            <p:cNvPr id="14" name="Rectangle 13">
              <a:extLst>
                <a:ext uri="{FF2B5EF4-FFF2-40B4-BE49-F238E27FC236}">
                  <a16:creationId xmlns:a16="http://schemas.microsoft.com/office/drawing/2014/main" id="{FFDD47AC-2A62-48AD-9901-B810156E06D0}"/>
                </a:ext>
              </a:extLst>
            </p:cNvPr>
            <p:cNvSpPr/>
            <p:nvPr/>
          </p:nvSpPr>
          <p:spPr>
            <a:xfrm>
              <a:off x="2927130" y="2831384"/>
              <a:ext cx="1736373" cy="635559"/>
            </a:xfrm>
            <a:prstGeom prst="rect">
              <a:avLst/>
            </a:prstGeom>
          </p:spPr>
          <p:txBody>
            <a:bodyPr wrap="none">
              <a:spAutoFit/>
            </a:bodyPr>
            <a:lstStyle/>
            <a:p>
              <a:pPr>
                <a:defRPr/>
              </a:pPr>
              <a:r>
                <a:rPr lang="en-US" b="1" dirty="0">
                  <a:solidFill>
                    <a:srgbClr val="000000"/>
                  </a:solidFill>
                  <a:latin typeface="Segoe UI Light"/>
                </a:rPr>
                <a:t>.NET Framework</a:t>
              </a:r>
            </a:p>
            <a:p>
              <a:pPr>
                <a:defRPr/>
              </a:pPr>
              <a:r>
                <a:rPr lang="en-US" b="1" dirty="0">
                  <a:solidFill>
                    <a:srgbClr val="000000"/>
                  </a:solidFill>
                  <a:latin typeface="Segoe UI Light"/>
                </a:rPr>
                <a:t>.NET Core</a:t>
              </a:r>
            </a:p>
          </p:txBody>
        </p:sp>
        <p:sp>
          <p:nvSpPr>
            <p:cNvPr id="15" name="Rectangle 14">
              <a:extLst>
                <a:ext uri="{FF2B5EF4-FFF2-40B4-BE49-F238E27FC236}">
                  <a16:creationId xmlns:a16="http://schemas.microsoft.com/office/drawing/2014/main" id="{7921DCAF-FAFA-42C2-9230-AA75344EED7D}"/>
                </a:ext>
              </a:extLst>
            </p:cNvPr>
            <p:cNvSpPr/>
            <p:nvPr/>
          </p:nvSpPr>
          <p:spPr>
            <a:xfrm>
              <a:off x="1699371" y="1540306"/>
              <a:ext cx="2970878" cy="665695"/>
            </a:xfrm>
            <a:prstGeom prst="rect">
              <a:avLst/>
            </a:prstGeom>
          </p:spPr>
          <p:txBody>
            <a:bodyPr wrap="none">
              <a:spAutoFit/>
            </a:bodyPr>
            <a:lstStyle/>
            <a:p>
              <a:pPr algn="ctr">
                <a:defRPr/>
              </a:pPr>
              <a:r>
                <a:rPr lang="en-US" sz="1863" dirty="0">
                  <a:solidFill>
                    <a:srgbClr val="000000"/>
                  </a:solidFill>
                  <a:latin typeface="+mj-lt"/>
                </a:rPr>
                <a:t>Development and </a:t>
              </a:r>
            </a:p>
            <a:p>
              <a:pPr algn="ctr">
                <a:defRPr/>
              </a:pPr>
              <a:r>
                <a:rPr lang="en-US" sz="1863" dirty="0">
                  <a:solidFill>
                    <a:srgbClr val="000000"/>
                  </a:solidFill>
                  <a:latin typeface="+mj-lt"/>
                </a:rPr>
                <a:t>Deployment technologies</a:t>
              </a:r>
            </a:p>
          </p:txBody>
        </p:sp>
        <p:sp>
          <p:nvSpPr>
            <p:cNvPr id="16" name="Rectangle 15">
              <a:extLst>
                <a:ext uri="{FF2B5EF4-FFF2-40B4-BE49-F238E27FC236}">
                  <a16:creationId xmlns:a16="http://schemas.microsoft.com/office/drawing/2014/main" id="{BE3813FF-3B63-4AC0-A58C-B49F497A689F}"/>
                </a:ext>
              </a:extLst>
            </p:cNvPr>
            <p:cNvSpPr/>
            <p:nvPr/>
          </p:nvSpPr>
          <p:spPr>
            <a:xfrm>
              <a:off x="866264" y="6066140"/>
              <a:ext cx="3487736" cy="333617"/>
            </a:xfrm>
            <a:prstGeom prst="rect">
              <a:avLst/>
            </a:prstGeom>
          </p:spPr>
          <p:txBody>
            <a:bodyPr wrap="square">
              <a:spAutoFit/>
            </a:bodyPr>
            <a:lstStyle/>
            <a:p>
              <a:pPr algn="ctr">
                <a:defRPr/>
              </a:pPr>
              <a:r>
                <a:rPr lang="en-US" sz="1568" b="1" dirty="0">
                  <a:solidFill>
                    <a:srgbClr val="FFFFFF"/>
                  </a:solidFill>
                  <a:latin typeface="Segoe UI"/>
                </a:rPr>
                <a:t>Architecture/Design/Development</a:t>
              </a:r>
            </a:p>
          </p:txBody>
        </p:sp>
        <p:sp>
          <p:nvSpPr>
            <p:cNvPr id="17" name="Rectangle 16">
              <a:extLst>
                <a:ext uri="{FF2B5EF4-FFF2-40B4-BE49-F238E27FC236}">
                  <a16:creationId xmlns:a16="http://schemas.microsoft.com/office/drawing/2014/main" id="{2480C54F-42DF-48C1-8997-3C92072F4DDF}"/>
                </a:ext>
              </a:extLst>
            </p:cNvPr>
            <p:cNvSpPr/>
            <p:nvPr/>
          </p:nvSpPr>
          <p:spPr>
            <a:xfrm>
              <a:off x="152313" y="4706392"/>
              <a:ext cx="1357225" cy="514628"/>
            </a:xfrm>
            <a:prstGeom prst="rect">
              <a:avLst/>
            </a:prstGeom>
          </p:spPr>
          <p:txBody>
            <a:bodyPr wrap="square">
              <a:spAutoFit/>
            </a:bodyPr>
            <a:lstStyle/>
            <a:p>
              <a:pPr>
                <a:defRPr/>
              </a:pPr>
              <a:r>
                <a:rPr lang="en-US" sz="1372" b="1" dirty="0">
                  <a:solidFill>
                    <a:srgbClr val="000000"/>
                  </a:solidFill>
                </a:rPr>
                <a:t>Deployment</a:t>
              </a:r>
            </a:p>
            <a:p>
              <a:pPr>
                <a:defRPr/>
              </a:pPr>
              <a:r>
                <a:rPr lang="en-US" sz="1372" b="1" dirty="0">
                  <a:solidFill>
                    <a:srgbClr val="000000"/>
                  </a:solidFill>
                </a:rPr>
                <a:t>environment</a:t>
              </a:r>
              <a:endParaRPr lang="en-US" sz="1372" dirty="0">
                <a:solidFill>
                  <a:srgbClr val="000000"/>
                </a:solidFill>
                <a:latin typeface="Segoe UI"/>
              </a:endParaRPr>
            </a:p>
          </p:txBody>
        </p:sp>
        <p:sp>
          <p:nvSpPr>
            <p:cNvPr id="18" name="Rectangle 17">
              <a:extLst>
                <a:ext uri="{FF2B5EF4-FFF2-40B4-BE49-F238E27FC236}">
                  <a16:creationId xmlns:a16="http://schemas.microsoft.com/office/drawing/2014/main" id="{3830039E-634B-422F-BA69-2088BA32D057}"/>
                </a:ext>
              </a:extLst>
            </p:cNvPr>
            <p:cNvSpPr/>
            <p:nvPr/>
          </p:nvSpPr>
          <p:spPr>
            <a:xfrm>
              <a:off x="89475" y="3041006"/>
              <a:ext cx="1313957" cy="725776"/>
            </a:xfrm>
            <a:prstGeom prst="rect">
              <a:avLst/>
            </a:prstGeom>
          </p:spPr>
          <p:txBody>
            <a:bodyPr wrap="square">
              <a:spAutoFit/>
            </a:bodyPr>
            <a:lstStyle/>
            <a:p>
              <a:pPr algn="ctr">
                <a:defRPr/>
              </a:pPr>
              <a:r>
                <a:rPr lang="en-US" sz="1372" b="1" dirty="0">
                  <a:solidFill>
                    <a:srgbClr val="000000"/>
                  </a:solidFill>
                </a:rPr>
                <a:t>Dev environment</a:t>
              </a:r>
            </a:p>
            <a:p>
              <a:pPr>
                <a:defRPr/>
              </a:pPr>
              <a:endParaRPr lang="en-US" sz="1372" dirty="0">
                <a:solidFill>
                  <a:srgbClr val="000000"/>
                </a:solidFill>
                <a:latin typeface="Segoe UI"/>
              </a:endParaRPr>
            </a:p>
          </p:txBody>
        </p:sp>
        <p:sp>
          <p:nvSpPr>
            <p:cNvPr id="19" name="Arrow: Chevron 61">
              <a:extLst>
                <a:ext uri="{FF2B5EF4-FFF2-40B4-BE49-F238E27FC236}">
                  <a16:creationId xmlns:a16="http://schemas.microsoft.com/office/drawing/2014/main" id="{E00B69A6-5B14-457A-B274-3403A880D495}"/>
                </a:ext>
              </a:extLst>
            </p:cNvPr>
            <p:cNvSpPr/>
            <p:nvPr/>
          </p:nvSpPr>
          <p:spPr bwMode="auto">
            <a:xfrm>
              <a:off x="6963561" y="5898446"/>
              <a:ext cx="4047339" cy="684536"/>
            </a:xfrm>
            <a:prstGeom prst="chevron">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20" name="Rectangle 19">
              <a:extLst>
                <a:ext uri="{FF2B5EF4-FFF2-40B4-BE49-F238E27FC236}">
                  <a16:creationId xmlns:a16="http://schemas.microsoft.com/office/drawing/2014/main" id="{4A48464D-0606-4DDE-B301-95EDBB75B450}"/>
                </a:ext>
              </a:extLst>
            </p:cNvPr>
            <p:cNvSpPr/>
            <p:nvPr/>
          </p:nvSpPr>
          <p:spPr bwMode="auto">
            <a:xfrm>
              <a:off x="6620721" y="2127033"/>
              <a:ext cx="3712487" cy="3630025"/>
            </a:xfrm>
            <a:prstGeom prst="rect">
              <a:avLst/>
            </a:prstGeom>
            <a:solidFill>
              <a:srgbClr val="505050"/>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6088" tIns="268534" rIns="87747" bIns="87751" numCol="1" rtlCol="0" anchor="t" anchorCtr="0" compatLnSpc="1">
              <a:prstTxWarp prst="textNoShape">
                <a:avLst/>
              </a:prstTxWarp>
            </a:bodyPr>
            <a:lstStyle/>
            <a:p>
              <a:pPr defTabSz="894792">
                <a:defRPr/>
              </a:pPr>
              <a:r>
                <a:rPr lang="en-US" sz="2742" kern="0" dirty="0">
                  <a:gradFill>
                    <a:gsLst>
                      <a:gs pos="14679">
                        <a:srgbClr val="FFFFFF"/>
                      </a:gs>
                      <a:gs pos="38000">
                        <a:srgbClr val="FFFFFF"/>
                      </a:gs>
                    </a:gsLst>
                    <a:lin ang="5400000" scaled="1"/>
                  </a:gradFill>
                  <a:latin typeface="Segoe UI Light"/>
                </a:rPr>
                <a:t>  </a:t>
              </a:r>
            </a:p>
          </p:txBody>
        </p:sp>
        <p:sp>
          <p:nvSpPr>
            <p:cNvPr id="21" name="TextBox 12">
              <a:extLst>
                <a:ext uri="{FF2B5EF4-FFF2-40B4-BE49-F238E27FC236}">
                  <a16:creationId xmlns:a16="http://schemas.microsoft.com/office/drawing/2014/main" id="{0D76DC8A-304C-45BD-AECE-F936BBF5E50A}"/>
                </a:ext>
              </a:extLst>
            </p:cNvPr>
            <p:cNvSpPr txBox="1"/>
            <p:nvPr/>
          </p:nvSpPr>
          <p:spPr>
            <a:xfrm>
              <a:off x="7432788" y="3969319"/>
              <a:ext cx="1332677" cy="1541100"/>
            </a:xfrm>
            <a:prstGeom prst="rect">
              <a:avLst/>
            </a:prstGeom>
            <a:solidFill>
              <a:srgbClr val="000000">
                <a:alpha val="5000"/>
              </a:srgbClr>
            </a:solidFill>
          </p:spPr>
          <p:txBody>
            <a:bodyPr wrap="square" rtlCol="0" anchor="ctr">
              <a:noAutofit/>
            </a:bodyPr>
            <a:lstStyle/>
            <a:p>
              <a:pPr lvl="0" defTabSz="913927" fontAlgn="base">
                <a:lnSpc>
                  <a:spcPct val="90000"/>
                </a:lnSpc>
                <a:defRPr/>
              </a:pPr>
              <a:r>
                <a:rPr lang="en-US" sz="140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BLOB Storage</a:t>
              </a:r>
            </a:p>
          </p:txBody>
        </p:sp>
        <p:sp>
          <p:nvSpPr>
            <p:cNvPr id="22" name="TextBox 52">
              <a:extLst>
                <a:ext uri="{FF2B5EF4-FFF2-40B4-BE49-F238E27FC236}">
                  <a16:creationId xmlns:a16="http://schemas.microsoft.com/office/drawing/2014/main" id="{CC071E47-573D-448D-8C02-E2B231808E46}"/>
                </a:ext>
              </a:extLst>
            </p:cNvPr>
            <p:cNvSpPr txBox="1"/>
            <p:nvPr/>
          </p:nvSpPr>
          <p:spPr>
            <a:xfrm>
              <a:off x="6506333" y="2252398"/>
              <a:ext cx="5257544" cy="1541100"/>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23" name="Rectangle 22">
              <a:extLst>
                <a:ext uri="{FF2B5EF4-FFF2-40B4-BE49-F238E27FC236}">
                  <a16:creationId xmlns:a16="http://schemas.microsoft.com/office/drawing/2014/main" id="{42271C58-01D1-4ED2-BE2F-E0F03B436709}"/>
                </a:ext>
              </a:extLst>
            </p:cNvPr>
            <p:cNvSpPr/>
            <p:nvPr/>
          </p:nvSpPr>
          <p:spPr>
            <a:xfrm>
              <a:off x="7087401" y="1461107"/>
              <a:ext cx="2886919" cy="677803"/>
            </a:xfrm>
            <a:prstGeom prst="rect">
              <a:avLst/>
            </a:prstGeom>
          </p:spPr>
          <p:txBody>
            <a:bodyPr wrap="none">
              <a:spAutoFit/>
            </a:bodyPr>
            <a:lstStyle/>
            <a:p>
              <a:pPr algn="ctr">
                <a:defRPr/>
              </a:pPr>
              <a:r>
                <a:rPr lang="en-US" sz="1863" dirty="0">
                  <a:solidFill>
                    <a:srgbClr val="000000"/>
                  </a:solidFill>
                  <a:latin typeface="+mj-lt"/>
                </a:rPr>
                <a:t>Cloud infrastructure and</a:t>
              </a:r>
            </a:p>
            <a:p>
              <a:pPr algn="ctr">
                <a:defRPr/>
              </a:pPr>
              <a:r>
                <a:rPr lang="en-US" sz="1863" dirty="0">
                  <a:solidFill>
                    <a:srgbClr val="000000"/>
                  </a:solidFill>
                  <a:latin typeface="+mj-lt"/>
                </a:rPr>
                <a:t>Some Orchestrators</a:t>
              </a:r>
            </a:p>
          </p:txBody>
        </p:sp>
        <p:sp>
          <p:nvSpPr>
            <p:cNvPr id="24" name="Rectangle 23">
              <a:extLst>
                <a:ext uri="{FF2B5EF4-FFF2-40B4-BE49-F238E27FC236}">
                  <a16:creationId xmlns:a16="http://schemas.microsoft.com/office/drawing/2014/main" id="{E11F9E2A-0D7E-4448-837D-F3A454977085}"/>
                </a:ext>
              </a:extLst>
            </p:cNvPr>
            <p:cNvSpPr/>
            <p:nvPr/>
          </p:nvSpPr>
          <p:spPr>
            <a:xfrm>
              <a:off x="7315867" y="6050850"/>
              <a:ext cx="3423714" cy="333617"/>
            </a:xfrm>
            <a:prstGeom prst="rect">
              <a:avLst/>
            </a:prstGeom>
          </p:spPr>
          <p:txBody>
            <a:bodyPr wrap="square">
              <a:spAutoFit/>
            </a:bodyPr>
            <a:lstStyle/>
            <a:p>
              <a:pPr>
                <a:defRPr/>
              </a:pPr>
              <a:r>
                <a:rPr lang="en-US" sz="1568" b="1" dirty="0">
                  <a:solidFill>
                    <a:srgbClr val="FFFFFF"/>
                  </a:solidFill>
                  <a:latin typeface="Segoe UI"/>
                </a:rPr>
                <a:t>Production-Ready Microservices</a:t>
              </a:r>
            </a:p>
          </p:txBody>
        </p:sp>
        <p:sp>
          <p:nvSpPr>
            <p:cNvPr id="25" name="TextBox 18">
              <a:extLst>
                <a:ext uri="{FF2B5EF4-FFF2-40B4-BE49-F238E27FC236}">
                  <a16:creationId xmlns:a16="http://schemas.microsoft.com/office/drawing/2014/main" id="{E14994A9-798D-4EFD-9A1C-92F99785413D}"/>
                </a:ext>
              </a:extLst>
            </p:cNvPr>
            <p:cNvSpPr txBox="1"/>
            <p:nvPr/>
          </p:nvSpPr>
          <p:spPr>
            <a:xfrm>
              <a:off x="7494210" y="4235573"/>
              <a:ext cx="1563648" cy="173823"/>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sp>
          <p:nvSpPr>
            <p:cNvPr id="26" name="TextBox 24">
              <a:extLst>
                <a:ext uri="{FF2B5EF4-FFF2-40B4-BE49-F238E27FC236}">
                  <a16:creationId xmlns:a16="http://schemas.microsoft.com/office/drawing/2014/main" id="{A58B31D4-1201-4902-B3EF-459F3BA3EC4A}"/>
                </a:ext>
              </a:extLst>
            </p:cNvPr>
            <p:cNvSpPr txBox="1"/>
            <p:nvPr/>
          </p:nvSpPr>
          <p:spPr>
            <a:xfrm>
              <a:off x="9090656" y="4267374"/>
              <a:ext cx="659777" cy="30055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Database</a:t>
              </a:r>
            </a:p>
          </p:txBody>
        </p:sp>
        <p:sp>
          <p:nvSpPr>
            <p:cNvPr id="27" name="TextBox 27">
              <a:extLst>
                <a:ext uri="{FF2B5EF4-FFF2-40B4-BE49-F238E27FC236}">
                  <a16:creationId xmlns:a16="http://schemas.microsoft.com/office/drawing/2014/main" id="{5D378005-7A33-4EBF-9090-5E2784B0E12F}"/>
                </a:ext>
              </a:extLst>
            </p:cNvPr>
            <p:cNvSpPr txBox="1"/>
            <p:nvPr/>
          </p:nvSpPr>
          <p:spPr>
            <a:xfrm>
              <a:off x="9089634" y="4756232"/>
              <a:ext cx="659777" cy="30055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Cosmos DB</a:t>
              </a:r>
            </a:p>
          </p:txBody>
        </p:sp>
        <p:sp>
          <p:nvSpPr>
            <p:cNvPr id="28" name="TextBox 30">
              <a:extLst>
                <a:ext uri="{FF2B5EF4-FFF2-40B4-BE49-F238E27FC236}">
                  <a16:creationId xmlns:a16="http://schemas.microsoft.com/office/drawing/2014/main" id="{FF5C4A98-73B5-41C2-A940-C8CA5FB9B084}"/>
                </a:ext>
              </a:extLst>
            </p:cNvPr>
            <p:cNvSpPr txBox="1"/>
            <p:nvPr/>
          </p:nvSpPr>
          <p:spPr>
            <a:xfrm>
              <a:off x="7559089" y="5285673"/>
              <a:ext cx="659777" cy="30055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Cache</a:t>
              </a:r>
            </a:p>
          </p:txBody>
        </p:sp>
        <p:sp>
          <p:nvSpPr>
            <p:cNvPr id="29" name="TextBox 41">
              <a:extLst>
                <a:ext uri="{FF2B5EF4-FFF2-40B4-BE49-F238E27FC236}">
                  <a16:creationId xmlns:a16="http://schemas.microsoft.com/office/drawing/2014/main" id="{2A740DA2-7C8D-439E-ABB5-362BF02B4351}"/>
                </a:ext>
              </a:extLst>
            </p:cNvPr>
            <p:cNvSpPr txBox="1"/>
            <p:nvPr/>
          </p:nvSpPr>
          <p:spPr>
            <a:xfrm>
              <a:off x="7694168" y="3361255"/>
              <a:ext cx="1782043" cy="2385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1372" b="1"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Service Fabric</a:t>
              </a:r>
            </a:p>
          </p:txBody>
        </p:sp>
        <p:sp>
          <p:nvSpPr>
            <p:cNvPr id="30" name="TextBox 45">
              <a:extLst>
                <a:ext uri="{FF2B5EF4-FFF2-40B4-BE49-F238E27FC236}">
                  <a16:creationId xmlns:a16="http://schemas.microsoft.com/office/drawing/2014/main" id="{9109A518-DF95-4D48-B619-49AFF70639B1}"/>
                </a:ext>
              </a:extLst>
            </p:cNvPr>
            <p:cNvSpPr txBox="1"/>
            <p:nvPr/>
          </p:nvSpPr>
          <p:spPr>
            <a:xfrm>
              <a:off x="7569566" y="2474030"/>
              <a:ext cx="1722340" cy="21892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1372" b="1"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Container Service</a:t>
              </a:r>
            </a:p>
          </p:txBody>
        </p:sp>
        <p:sp>
          <p:nvSpPr>
            <p:cNvPr id="31" name="Rectangle 30">
              <a:extLst>
                <a:ext uri="{FF2B5EF4-FFF2-40B4-BE49-F238E27FC236}">
                  <a16:creationId xmlns:a16="http://schemas.microsoft.com/office/drawing/2014/main" id="{745CEF56-F0FF-4659-AFB7-2ED90F4B27CD}"/>
                </a:ext>
              </a:extLst>
            </p:cNvPr>
            <p:cNvSpPr/>
            <p:nvPr/>
          </p:nvSpPr>
          <p:spPr>
            <a:xfrm>
              <a:off x="7991683" y="2593524"/>
              <a:ext cx="1272080" cy="635174"/>
            </a:xfrm>
            <a:prstGeom prst="rect">
              <a:avLst/>
            </a:prstGeom>
          </p:spPr>
          <p:txBody>
            <a:bodyPr wrap="square">
              <a:spAutoFit/>
            </a:bodyPr>
            <a:lstStyle/>
            <a:p>
              <a:pPr>
                <a:defRPr/>
              </a:pPr>
              <a:r>
                <a:rPr lang="en-US" sz="1176" b="1" dirty="0">
                  <a:solidFill>
                    <a:srgbClr val="FFFFFF"/>
                  </a:solidFill>
                  <a:latin typeface="Segoe UI Light"/>
                </a:rPr>
                <a:t>Mesos DC/OS</a:t>
              </a:r>
            </a:p>
            <a:p>
              <a:pPr>
                <a:defRPr/>
              </a:pPr>
              <a:r>
                <a:rPr lang="en-US" sz="1176" b="1" dirty="0">
                  <a:solidFill>
                    <a:srgbClr val="FFFFFF"/>
                  </a:solidFill>
                  <a:latin typeface="Segoe UI Light"/>
                </a:rPr>
                <a:t>Kubernetes</a:t>
              </a:r>
            </a:p>
            <a:p>
              <a:pPr>
                <a:defRPr/>
              </a:pPr>
              <a:r>
                <a:rPr lang="en-US" sz="1176" b="1" dirty="0">
                  <a:solidFill>
                    <a:srgbClr val="FFFFFF"/>
                  </a:solidFill>
                  <a:latin typeface="Segoe UI Light"/>
                </a:rPr>
                <a:t>Docker Swarm</a:t>
              </a:r>
            </a:p>
          </p:txBody>
        </p:sp>
        <p:sp>
          <p:nvSpPr>
            <p:cNvPr id="32" name="Rectangle 31">
              <a:extLst>
                <a:ext uri="{FF2B5EF4-FFF2-40B4-BE49-F238E27FC236}">
                  <a16:creationId xmlns:a16="http://schemas.microsoft.com/office/drawing/2014/main" id="{83571C31-D693-4415-BBF0-CCE7EB94E0A5}"/>
                </a:ext>
              </a:extLst>
            </p:cNvPr>
            <p:cNvSpPr/>
            <p:nvPr/>
          </p:nvSpPr>
          <p:spPr>
            <a:xfrm>
              <a:off x="10366006" y="4462615"/>
              <a:ext cx="1448446" cy="514628"/>
            </a:xfrm>
            <a:prstGeom prst="rect">
              <a:avLst/>
            </a:prstGeom>
          </p:spPr>
          <p:txBody>
            <a:bodyPr wrap="square">
              <a:spAutoFit/>
            </a:bodyPr>
            <a:lstStyle/>
            <a:p>
              <a:pPr algn="ctr">
                <a:defRPr/>
              </a:pPr>
              <a:r>
                <a:rPr lang="en-US" sz="1372" b="1" dirty="0">
                  <a:solidFill>
                    <a:srgbClr val="000000"/>
                  </a:solidFill>
                  <a:latin typeface="Segoe UI"/>
                </a:rPr>
                <a:t>Cloud</a:t>
              </a:r>
            </a:p>
            <a:p>
              <a:pPr algn="ctr">
                <a:defRPr/>
              </a:pPr>
              <a:r>
                <a:rPr lang="en-US" sz="1372" b="1" dirty="0">
                  <a:solidFill>
                    <a:srgbClr val="000000"/>
                  </a:solidFill>
                  <a:latin typeface="Segoe UI"/>
                </a:rPr>
                <a:t>Infrastructure</a:t>
              </a:r>
            </a:p>
          </p:txBody>
        </p:sp>
        <p:sp>
          <p:nvSpPr>
            <p:cNvPr id="33" name="Rectangle 32">
              <a:extLst>
                <a:ext uri="{FF2B5EF4-FFF2-40B4-BE49-F238E27FC236}">
                  <a16:creationId xmlns:a16="http://schemas.microsoft.com/office/drawing/2014/main" id="{19681508-6180-4D05-95D3-702AE2A53C3B}"/>
                </a:ext>
              </a:extLst>
            </p:cNvPr>
            <p:cNvSpPr/>
            <p:nvPr/>
          </p:nvSpPr>
          <p:spPr>
            <a:xfrm>
              <a:off x="10456844" y="2889265"/>
              <a:ext cx="1370961" cy="303481"/>
            </a:xfrm>
            <a:prstGeom prst="rect">
              <a:avLst/>
            </a:prstGeom>
          </p:spPr>
          <p:txBody>
            <a:bodyPr wrap="square">
              <a:spAutoFit/>
            </a:bodyPr>
            <a:lstStyle/>
            <a:p>
              <a:pPr>
                <a:defRPr/>
              </a:pPr>
              <a:r>
                <a:rPr lang="en-US" sz="1372" b="1" dirty="0">
                  <a:solidFill>
                    <a:srgbClr val="000000"/>
                  </a:solidFill>
                  <a:latin typeface="Segoe UI"/>
                </a:rPr>
                <a:t>Orchestrators</a:t>
              </a:r>
            </a:p>
          </p:txBody>
        </p:sp>
        <p:sp>
          <p:nvSpPr>
            <p:cNvPr id="34" name="Arrow: Chevron 62">
              <a:extLst>
                <a:ext uri="{FF2B5EF4-FFF2-40B4-BE49-F238E27FC236}">
                  <a16:creationId xmlns:a16="http://schemas.microsoft.com/office/drawing/2014/main" id="{C991C6B0-58BC-4D2E-B2D7-0355EE9290B7}"/>
                </a:ext>
              </a:extLst>
            </p:cNvPr>
            <p:cNvSpPr/>
            <p:nvPr/>
          </p:nvSpPr>
          <p:spPr bwMode="auto">
            <a:xfrm>
              <a:off x="4214182" y="5898445"/>
              <a:ext cx="3048035" cy="684536"/>
            </a:xfrm>
            <a:prstGeom prst="chevron">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35" name="Rectangle 34">
              <a:extLst>
                <a:ext uri="{FF2B5EF4-FFF2-40B4-BE49-F238E27FC236}">
                  <a16:creationId xmlns:a16="http://schemas.microsoft.com/office/drawing/2014/main" id="{68669E5E-BFF1-4405-8AD1-EDA359901225}"/>
                </a:ext>
              </a:extLst>
            </p:cNvPr>
            <p:cNvSpPr/>
            <p:nvPr/>
          </p:nvSpPr>
          <p:spPr>
            <a:xfrm>
              <a:off x="4537849" y="6050849"/>
              <a:ext cx="2808151" cy="333617"/>
            </a:xfrm>
            <a:prstGeom prst="rect">
              <a:avLst/>
            </a:prstGeom>
          </p:spPr>
          <p:txBody>
            <a:bodyPr wrap="square">
              <a:spAutoFit/>
            </a:bodyPr>
            <a:lstStyle/>
            <a:p>
              <a:pPr>
                <a:defRPr/>
              </a:pPr>
              <a:r>
                <a:rPr lang="en-US" sz="1568" b="1" dirty="0">
                  <a:solidFill>
                    <a:srgbClr val="FFFFFF"/>
                  </a:solidFill>
                  <a:latin typeface="Segoe UI"/>
                </a:rPr>
                <a:t>Infrastructure Decisions</a:t>
              </a:r>
            </a:p>
          </p:txBody>
        </p:sp>
        <p:grpSp>
          <p:nvGrpSpPr>
            <p:cNvPr id="36" name="Groupe 35">
              <a:extLst>
                <a:ext uri="{FF2B5EF4-FFF2-40B4-BE49-F238E27FC236}">
                  <a16:creationId xmlns:a16="http://schemas.microsoft.com/office/drawing/2014/main" id="{D0D6F832-23DD-4FFA-A417-63CF785EA714}"/>
                </a:ext>
              </a:extLst>
            </p:cNvPr>
            <p:cNvGrpSpPr/>
            <p:nvPr/>
          </p:nvGrpSpPr>
          <p:grpSpPr>
            <a:xfrm>
              <a:off x="5118438" y="3430232"/>
              <a:ext cx="1461672" cy="988790"/>
              <a:chOff x="5731926" y="3430232"/>
              <a:chExt cx="848183" cy="988790"/>
            </a:xfrm>
            <a:scene3d>
              <a:camera prst="orthographicFront">
                <a:rot lat="0" lon="0" rev="0"/>
              </a:camera>
              <a:lightRig rig="balanced" dir="t">
                <a:rot lat="0" lon="0" rev="8700000"/>
              </a:lightRig>
            </a:scene3d>
          </p:grpSpPr>
          <p:sp>
            <p:nvSpPr>
              <p:cNvPr id="47" name="Arrow: Pentagon 58">
                <a:extLst>
                  <a:ext uri="{FF2B5EF4-FFF2-40B4-BE49-F238E27FC236}">
                    <a16:creationId xmlns:a16="http://schemas.microsoft.com/office/drawing/2014/main" id="{5BE5CCA5-4E2C-4CB5-8D24-4046AC81915D}"/>
                  </a:ext>
                </a:extLst>
              </p:cNvPr>
              <p:cNvSpPr/>
              <p:nvPr/>
            </p:nvSpPr>
            <p:spPr bwMode="auto">
              <a:xfrm>
                <a:off x="5731926" y="3430232"/>
                <a:ext cx="543095" cy="988790"/>
              </a:xfrm>
              <a:prstGeom prst="homePlat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8" name="Arrow: Chevron 59">
                <a:extLst>
                  <a:ext uri="{FF2B5EF4-FFF2-40B4-BE49-F238E27FC236}">
                    <a16:creationId xmlns:a16="http://schemas.microsoft.com/office/drawing/2014/main" id="{5E4C85B0-0FDF-4BEC-B878-D213E6A86826}"/>
                  </a:ext>
                </a:extLst>
              </p:cNvPr>
              <p:cNvSpPr/>
              <p:nvPr/>
            </p:nvSpPr>
            <p:spPr bwMode="auto">
              <a:xfrm>
                <a:off x="6081077" y="3430232"/>
                <a:ext cx="499032" cy="988790"/>
              </a:xfrm>
              <a:prstGeom prst="chevron">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pic>
          <p:nvPicPr>
            <p:cNvPr id="37" name="Picture 2" descr="Image result for Azure Container Service png transparent">
              <a:extLst>
                <a:ext uri="{FF2B5EF4-FFF2-40B4-BE49-F238E27FC236}">
                  <a16:creationId xmlns:a16="http://schemas.microsoft.com/office/drawing/2014/main" id="{91E9EB00-65CE-424F-A0DB-83FC2F7FE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9740" y="2329131"/>
              <a:ext cx="585457" cy="5854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Azure Service Fabric png transparent">
              <a:extLst>
                <a:ext uri="{FF2B5EF4-FFF2-40B4-BE49-F238E27FC236}">
                  <a16:creationId xmlns:a16="http://schemas.microsoft.com/office/drawing/2014/main" id="{7B1C6E56-E7FE-4F84-A80C-3C5AF56DD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526" y="3088252"/>
              <a:ext cx="942682" cy="49490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Image result for Service Bus  azure png transparent">
              <a:extLst>
                <a:ext uri="{FF2B5EF4-FFF2-40B4-BE49-F238E27FC236}">
                  <a16:creationId xmlns:a16="http://schemas.microsoft.com/office/drawing/2014/main" id="{BCD17A48-B6DD-4B23-9642-9830FC90AC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2052" y="4053884"/>
              <a:ext cx="513470" cy="51347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BLOB Storage  azure png transparent">
              <a:extLst>
                <a:ext uri="{FF2B5EF4-FFF2-40B4-BE49-F238E27FC236}">
                  <a16:creationId xmlns:a16="http://schemas.microsoft.com/office/drawing/2014/main" id="{5334A38B-8848-43F6-8C1A-573686359C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7087" y="4500424"/>
              <a:ext cx="592813" cy="59281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Image result for Redis Cache  azure png transparent">
              <a:extLst>
                <a:ext uri="{FF2B5EF4-FFF2-40B4-BE49-F238E27FC236}">
                  <a16:creationId xmlns:a16="http://schemas.microsoft.com/office/drawing/2014/main" id="{6894AA1E-6139-4DAD-9563-81DE005E3B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3562" y="5134626"/>
              <a:ext cx="450540" cy="4505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mage result for sql database  azure png transparent">
              <a:extLst>
                <a:ext uri="{FF2B5EF4-FFF2-40B4-BE49-F238E27FC236}">
                  <a16:creationId xmlns:a16="http://schemas.microsoft.com/office/drawing/2014/main" id="{39AEE240-04BD-4263-A52D-2E28C4F0F7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9184" y="4057804"/>
              <a:ext cx="458540" cy="4810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Related image">
              <a:extLst>
                <a:ext uri="{FF2B5EF4-FFF2-40B4-BE49-F238E27FC236}">
                  <a16:creationId xmlns:a16="http://schemas.microsoft.com/office/drawing/2014/main" id="{61468753-2AF1-40C0-90F7-A8990AFE4B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5453" y="4618760"/>
              <a:ext cx="440024" cy="44002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6" descr="Image result for key value azure png transparent">
              <a:extLst>
                <a:ext uri="{FF2B5EF4-FFF2-40B4-BE49-F238E27FC236}">
                  <a16:creationId xmlns:a16="http://schemas.microsoft.com/office/drawing/2014/main" id="{AA55EDAF-9D62-4075-B18C-7CDB660F82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71935" y="5135592"/>
              <a:ext cx="825911" cy="40856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9">
              <a:extLst>
                <a:ext uri="{FF2B5EF4-FFF2-40B4-BE49-F238E27FC236}">
                  <a16:creationId xmlns:a16="http://schemas.microsoft.com/office/drawing/2014/main" id="{7F68AC91-17AB-46C8-BD7C-DFE5727E6C4A}"/>
                </a:ext>
              </a:extLst>
            </p:cNvPr>
            <p:cNvSpPr txBox="1"/>
            <p:nvPr/>
          </p:nvSpPr>
          <p:spPr>
            <a:xfrm>
              <a:off x="9089634" y="531925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sp>
          <p:nvSpPr>
            <p:cNvPr id="46" name="TextBox 52">
              <a:extLst>
                <a:ext uri="{FF2B5EF4-FFF2-40B4-BE49-F238E27FC236}">
                  <a16:creationId xmlns:a16="http://schemas.microsoft.com/office/drawing/2014/main" id="{D2F34373-CFE8-4799-8361-1B421631CCF5}"/>
                </a:ext>
              </a:extLst>
            </p:cNvPr>
            <p:cNvSpPr txBox="1"/>
            <p:nvPr/>
          </p:nvSpPr>
          <p:spPr>
            <a:xfrm>
              <a:off x="6528976" y="3979651"/>
              <a:ext cx="5257544" cy="1541100"/>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grpSp>
      <p:sp>
        <p:nvSpPr>
          <p:cNvPr id="49" name="Rectangle 48">
            <a:extLst>
              <a:ext uri="{FF2B5EF4-FFF2-40B4-BE49-F238E27FC236}">
                <a16:creationId xmlns:a16="http://schemas.microsoft.com/office/drawing/2014/main" id="{CA3F12BB-141B-4497-A515-291895645807}"/>
              </a:ext>
            </a:extLst>
          </p:cNvPr>
          <p:cNvSpPr/>
          <p:nvPr/>
        </p:nvSpPr>
        <p:spPr>
          <a:xfrm rot="5400000">
            <a:off x="10085511" y="4467019"/>
            <a:ext cx="3664277" cy="303481"/>
          </a:xfrm>
          <a:prstGeom prst="rect">
            <a:avLst/>
          </a:prstGeom>
        </p:spPr>
        <p:txBody>
          <a:bodyPr wrap="square">
            <a:spAutoFit/>
          </a:bodyPr>
          <a:lstStyle/>
          <a:p>
            <a:pPr>
              <a:defRPr/>
            </a:pPr>
            <a:r>
              <a:rPr lang="en-US" sz="1372" b="1" dirty="0">
                <a:solidFill>
                  <a:srgbClr val="000000"/>
                </a:solidFill>
                <a:latin typeface="Segoe UI"/>
              </a:rPr>
              <a:t>Production environment</a:t>
            </a:r>
          </a:p>
        </p:txBody>
      </p:sp>
    </p:spTree>
    <p:extLst>
      <p:ext uri="{BB962C8B-B14F-4D97-AF65-F5344CB8AC3E}">
        <p14:creationId xmlns:p14="http://schemas.microsoft.com/office/powerpoint/2010/main" val="22183671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0153C-19A6-47CA-9E54-75369CEB2289}"/>
              </a:ext>
            </a:extLst>
          </p:cNvPr>
          <p:cNvSpPr>
            <a:spLocks noGrp="1"/>
          </p:cNvSpPr>
          <p:nvPr>
            <p:ph type="title"/>
          </p:nvPr>
        </p:nvSpPr>
        <p:spPr/>
        <p:txBody>
          <a:bodyPr/>
          <a:lstStyle/>
          <a:p>
            <a:r>
              <a:rPr lang="en-CA" dirty="0"/>
              <a:t>Prerequisites Environment</a:t>
            </a:r>
          </a:p>
        </p:txBody>
      </p:sp>
      <p:sp>
        <p:nvSpPr>
          <p:cNvPr id="4" name="Espace réservé du texte 3">
            <a:extLst>
              <a:ext uri="{FF2B5EF4-FFF2-40B4-BE49-F238E27FC236}">
                <a16:creationId xmlns:a16="http://schemas.microsoft.com/office/drawing/2014/main" id="{551E81C4-844B-4146-ACD9-24ECC0267A85}"/>
              </a:ext>
            </a:extLst>
          </p:cNvPr>
          <p:cNvSpPr>
            <a:spLocks noGrp="1"/>
          </p:cNvSpPr>
          <p:nvPr>
            <p:ph idx="1"/>
          </p:nvPr>
        </p:nvSpPr>
        <p:spPr/>
        <p:txBody>
          <a:bodyPr/>
          <a:lstStyle/>
          <a:p>
            <a:r>
              <a:rPr lang="en-US" sz="2800" dirty="0"/>
              <a:t>Windows 10 is required for Docker installation.</a:t>
            </a:r>
          </a:p>
          <a:p>
            <a:r>
              <a:rPr lang="en-US" sz="2800" dirty="0"/>
              <a:t>Visual Studio 2019 or 2017 has built-in support for Docker</a:t>
            </a:r>
          </a:p>
          <a:p>
            <a:r>
              <a:rPr lang="en-US" sz="2800" dirty="0"/>
              <a:t>.NET Core SDK</a:t>
            </a:r>
          </a:p>
          <a:p>
            <a:r>
              <a:rPr lang="en-US" sz="2800" dirty="0"/>
              <a:t>Docker for Windows</a:t>
            </a:r>
          </a:p>
          <a:p>
            <a:r>
              <a:rPr lang="en-US" sz="2800" dirty="0"/>
              <a:t>Docker Tools</a:t>
            </a:r>
          </a:p>
          <a:p>
            <a:pPr marL="0" indent="0">
              <a:buNone/>
            </a:pPr>
            <a:endParaRPr lang="en-CA" dirty="0"/>
          </a:p>
        </p:txBody>
      </p:sp>
      <p:pic>
        <p:nvPicPr>
          <p:cNvPr id="5" name="Image 4">
            <a:extLst>
              <a:ext uri="{FF2B5EF4-FFF2-40B4-BE49-F238E27FC236}">
                <a16:creationId xmlns:a16="http://schemas.microsoft.com/office/drawing/2014/main" id="{DB2897E1-B1AF-4970-9E8B-1827CFF6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443" y="170889"/>
            <a:ext cx="1411134" cy="1400629"/>
          </a:xfrm>
          <a:prstGeom prst="rect">
            <a:avLst/>
          </a:prstGeom>
        </p:spPr>
      </p:pic>
      <p:pic>
        <p:nvPicPr>
          <p:cNvPr id="6" name="Image 5">
            <a:extLst>
              <a:ext uri="{FF2B5EF4-FFF2-40B4-BE49-F238E27FC236}">
                <a16:creationId xmlns:a16="http://schemas.microsoft.com/office/drawing/2014/main" id="{EFEF00B1-06FB-4890-8E23-E0BF6B13BB10}"/>
              </a:ext>
            </a:extLst>
          </p:cNvPr>
          <p:cNvPicPr>
            <a:picLocks noChangeAspect="1"/>
          </p:cNvPicPr>
          <p:nvPr/>
        </p:nvPicPr>
        <p:blipFill>
          <a:blip r:embed="rId4"/>
          <a:stretch>
            <a:fillRect/>
          </a:stretch>
        </p:blipFill>
        <p:spPr>
          <a:xfrm>
            <a:off x="10455443" y="5290661"/>
            <a:ext cx="1632085" cy="1396450"/>
          </a:xfrm>
          <a:prstGeom prst="rect">
            <a:avLst/>
          </a:prstGeom>
        </p:spPr>
      </p:pic>
      <p:pic>
        <p:nvPicPr>
          <p:cNvPr id="2" name="Image 1">
            <a:extLst>
              <a:ext uri="{FF2B5EF4-FFF2-40B4-BE49-F238E27FC236}">
                <a16:creationId xmlns:a16="http://schemas.microsoft.com/office/drawing/2014/main" id="{66B3009C-72BE-4527-8CD1-3C5214D98B5C}"/>
              </a:ext>
            </a:extLst>
          </p:cNvPr>
          <p:cNvPicPr>
            <a:picLocks noChangeAspect="1"/>
          </p:cNvPicPr>
          <p:nvPr/>
        </p:nvPicPr>
        <p:blipFill>
          <a:blip r:embed="rId5"/>
          <a:stretch>
            <a:fillRect/>
          </a:stretch>
        </p:blipFill>
        <p:spPr>
          <a:xfrm>
            <a:off x="3151984" y="4047983"/>
            <a:ext cx="9040016" cy="2810017"/>
          </a:xfrm>
          <a:prstGeom prst="rect">
            <a:avLst/>
          </a:prstGeom>
        </p:spPr>
      </p:pic>
    </p:spTree>
    <p:extLst>
      <p:ext uri="{BB962C8B-B14F-4D97-AF65-F5344CB8AC3E}">
        <p14:creationId xmlns:p14="http://schemas.microsoft.com/office/powerpoint/2010/main" val="4188887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5185A57-A168-49D9-ACAB-7CC7BF4E11BD}"/>
              </a:ext>
            </a:extLst>
          </p:cNvPr>
          <p:cNvSpPr>
            <a:spLocks noGrp="1"/>
          </p:cNvSpPr>
          <p:nvPr>
            <p:ph type="title"/>
          </p:nvPr>
        </p:nvSpPr>
        <p:spPr/>
        <p:txBody>
          <a:bodyPr>
            <a:normAutofit/>
          </a:bodyPr>
          <a:lstStyle/>
          <a:p>
            <a:r>
              <a:rPr lang="en-US" dirty="0"/>
              <a:t>Deploy a Modern Applications for Azure Kubernetes Service (AKS)</a:t>
            </a:r>
            <a:endParaRPr lang="en-CA" dirty="0"/>
          </a:p>
        </p:txBody>
      </p:sp>
      <p:pic>
        <p:nvPicPr>
          <p:cNvPr id="4" name="Image 3">
            <a:extLst>
              <a:ext uri="{FF2B5EF4-FFF2-40B4-BE49-F238E27FC236}">
                <a16:creationId xmlns:a16="http://schemas.microsoft.com/office/drawing/2014/main" id="{82FD63B7-2654-44BB-9B3B-536E66F148F2}"/>
              </a:ext>
            </a:extLst>
          </p:cNvPr>
          <p:cNvPicPr>
            <a:picLocks noChangeAspect="1"/>
          </p:cNvPicPr>
          <p:nvPr/>
        </p:nvPicPr>
        <p:blipFill>
          <a:blip r:embed="rId3"/>
          <a:stretch>
            <a:fillRect/>
          </a:stretch>
        </p:blipFill>
        <p:spPr>
          <a:xfrm>
            <a:off x="2979854" y="3449603"/>
            <a:ext cx="1632085" cy="1396450"/>
          </a:xfrm>
          <a:prstGeom prst="rect">
            <a:avLst/>
          </a:prstGeom>
        </p:spPr>
      </p:pic>
      <p:pic>
        <p:nvPicPr>
          <p:cNvPr id="10" name="Image 9">
            <a:extLst>
              <a:ext uri="{FF2B5EF4-FFF2-40B4-BE49-F238E27FC236}">
                <a16:creationId xmlns:a16="http://schemas.microsoft.com/office/drawing/2014/main" id="{C33DA985-B8EE-409B-85DA-0BC142ADDDAF}"/>
              </a:ext>
            </a:extLst>
          </p:cNvPr>
          <p:cNvPicPr>
            <a:picLocks noChangeAspect="1"/>
          </p:cNvPicPr>
          <p:nvPr/>
        </p:nvPicPr>
        <p:blipFill>
          <a:blip r:embed="rId4"/>
          <a:stretch>
            <a:fillRect/>
          </a:stretch>
        </p:blipFill>
        <p:spPr>
          <a:xfrm>
            <a:off x="5593595" y="2624280"/>
            <a:ext cx="1250024" cy="1250024"/>
          </a:xfrm>
          <a:prstGeom prst="rect">
            <a:avLst/>
          </a:prstGeom>
        </p:spPr>
      </p:pic>
      <p:pic>
        <p:nvPicPr>
          <p:cNvPr id="12" name="Image 11">
            <a:extLst>
              <a:ext uri="{FF2B5EF4-FFF2-40B4-BE49-F238E27FC236}">
                <a16:creationId xmlns:a16="http://schemas.microsoft.com/office/drawing/2014/main" id="{7436662E-4970-46C3-B48C-B66824CC6F0E}"/>
              </a:ext>
            </a:extLst>
          </p:cNvPr>
          <p:cNvPicPr>
            <a:picLocks noChangeAspect="1"/>
          </p:cNvPicPr>
          <p:nvPr/>
        </p:nvPicPr>
        <p:blipFill>
          <a:blip r:embed="rId5"/>
          <a:stretch>
            <a:fillRect/>
          </a:stretch>
        </p:blipFill>
        <p:spPr>
          <a:xfrm>
            <a:off x="5531109" y="3806114"/>
            <a:ext cx="1338035" cy="1338035"/>
          </a:xfrm>
          <a:prstGeom prst="rect">
            <a:avLst/>
          </a:prstGeom>
        </p:spPr>
      </p:pic>
      <p:pic>
        <p:nvPicPr>
          <p:cNvPr id="15" name="Image 14">
            <a:extLst>
              <a:ext uri="{FF2B5EF4-FFF2-40B4-BE49-F238E27FC236}">
                <a16:creationId xmlns:a16="http://schemas.microsoft.com/office/drawing/2014/main" id="{85594D59-2176-40C7-A682-D8315B08B9C7}"/>
              </a:ext>
            </a:extLst>
          </p:cNvPr>
          <p:cNvPicPr>
            <a:picLocks noChangeAspect="1"/>
          </p:cNvPicPr>
          <p:nvPr/>
        </p:nvPicPr>
        <p:blipFill>
          <a:blip r:embed="rId6"/>
          <a:stretch>
            <a:fillRect/>
          </a:stretch>
        </p:blipFill>
        <p:spPr>
          <a:xfrm>
            <a:off x="10106148" y="3461719"/>
            <a:ext cx="1587328" cy="1317606"/>
          </a:xfrm>
          <a:prstGeom prst="rect">
            <a:avLst/>
          </a:prstGeom>
        </p:spPr>
      </p:pic>
      <p:sp>
        <p:nvSpPr>
          <p:cNvPr id="16" name="ZoneTexte 15">
            <a:extLst>
              <a:ext uri="{FF2B5EF4-FFF2-40B4-BE49-F238E27FC236}">
                <a16:creationId xmlns:a16="http://schemas.microsoft.com/office/drawing/2014/main" id="{3DB10661-F49C-41B9-9B7D-B5AD602D2863}"/>
              </a:ext>
            </a:extLst>
          </p:cNvPr>
          <p:cNvSpPr txBox="1"/>
          <p:nvPr/>
        </p:nvSpPr>
        <p:spPr>
          <a:xfrm>
            <a:off x="2804070" y="5147219"/>
            <a:ext cx="2223879" cy="492443"/>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Create and Push images </a:t>
            </a:r>
          </a:p>
          <a:p>
            <a:pPr algn="l"/>
            <a:r>
              <a:rPr lang="en-CA" sz="1600" dirty="0">
                <a:gradFill>
                  <a:gsLst>
                    <a:gs pos="2917">
                      <a:schemeClr val="tx1"/>
                    </a:gs>
                    <a:gs pos="30000">
                      <a:schemeClr val="tx1"/>
                    </a:gs>
                  </a:gsLst>
                  <a:lin ang="5400000" scaled="0"/>
                </a:gradFill>
              </a:rPr>
              <a:t>with docker desktop</a:t>
            </a:r>
          </a:p>
        </p:txBody>
      </p:sp>
      <p:pic>
        <p:nvPicPr>
          <p:cNvPr id="17" name="Image 16">
            <a:extLst>
              <a:ext uri="{FF2B5EF4-FFF2-40B4-BE49-F238E27FC236}">
                <a16:creationId xmlns:a16="http://schemas.microsoft.com/office/drawing/2014/main" id="{70F9A1A3-E8C6-41B8-8E14-FB9FC8570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015" y="3449603"/>
            <a:ext cx="1411134" cy="1400629"/>
          </a:xfrm>
          <a:prstGeom prst="rect">
            <a:avLst/>
          </a:prstGeom>
        </p:spPr>
      </p:pic>
      <p:cxnSp>
        <p:nvCxnSpPr>
          <p:cNvPr id="19" name="Connecteur droit avec flèche 18">
            <a:extLst>
              <a:ext uri="{FF2B5EF4-FFF2-40B4-BE49-F238E27FC236}">
                <a16:creationId xmlns:a16="http://schemas.microsoft.com/office/drawing/2014/main" id="{66365554-F76D-40AE-AC7B-DB0CCFCB920C}"/>
              </a:ext>
            </a:extLst>
          </p:cNvPr>
          <p:cNvCxnSpPr>
            <a:stCxn id="17" idx="3"/>
            <a:endCxn id="4" idx="1"/>
          </p:cNvCxnSpPr>
          <p:nvPr/>
        </p:nvCxnSpPr>
        <p:spPr>
          <a:xfrm flipV="1">
            <a:off x="1864149" y="4147828"/>
            <a:ext cx="1115705" cy="20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E572788A-6BF0-4D42-AD5F-DC6F20A6D8E4}"/>
              </a:ext>
            </a:extLst>
          </p:cNvPr>
          <p:cNvCxnSpPr>
            <a:stCxn id="4" idx="3"/>
          </p:cNvCxnSpPr>
          <p:nvPr/>
        </p:nvCxnSpPr>
        <p:spPr>
          <a:xfrm>
            <a:off x="4611939" y="4147828"/>
            <a:ext cx="9956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9B1E907-1274-4758-842E-153E984B4EF0}"/>
              </a:ext>
            </a:extLst>
          </p:cNvPr>
          <p:cNvCxnSpPr>
            <a:cxnSpLocks/>
          </p:cNvCxnSpPr>
          <p:nvPr/>
        </p:nvCxnSpPr>
        <p:spPr>
          <a:xfrm flipV="1">
            <a:off x="7051319" y="4120522"/>
            <a:ext cx="87981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A9A1ECD4-4C2A-4639-85EB-CCE457FBB05B}"/>
              </a:ext>
            </a:extLst>
          </p:cNvPr>
          <p:cNvCxnSpPr/>
          <p:nvPr/>
        </p:nvCxnSpPr>
        <p:spPr>
          <a:xfrm>
            <a:off x="9226361" y="3949333"/>
            <a:ext cx="76028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E6E37BBF-34B5-41DF-92FD-50DF100A302F}"/>
              </a:ext>
            </a:extLst>
          </p:cNvPr>
          <p:cNvSpPr txBox="1"/>
          <p:nvPr/>
        </p:nvSpPr>
        <p:spPr>
          <a:xfrm>
            <a:off x="5376686" y="5171622"/>
            <a:ext cx="2244910" cy="492443"/>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Commit Azure Repos</a:t>
            </a:r>
          </a:p>
          <a:p>
            <a:pPr algn="l"/>
            <a:r>
              <a:rPr lang="en-CA" sz="1600" dirty="0">
                <a:gradFill>
                  <a:gsLst>
                    <a:gs pos="2917">
                      <a:schemeClr val="tx1"/>
                    </a:gs>
                    <a:gs pos="30000">
                      <a:schemeClr val="tx1"/>
                    </a:gs>
                  </a:gsLst>
                  <a:lin ang="5400000" scaled="0"/>
                </a:gradFill>
              </a:rPr>
              <a:t>and build Docker images</a:t>
            </a:r>
          </a:p>
        </p:txBody>
      </p:sp>
      <p:sp>
        <p:nvSpPr>
          <p:cNvPr id="30" name="ZoneTexte 29">
            <a:extLst>
              <a:ext uri="{FF2B5EF4-FFF2-40B4-BE49-F238E27FC236}">
                <a16:creationId xmlns:a16="http://schemas.microsoft.com/office/drawing/2014/main" id="{A9533629-5F37-4B6F-A249-F902FFC31D8A}"/>
              </a:ext>
            </a:extLst>
          </p:cNvPr>
          <p:cNvSpPr txBox="1"/>
          <p:nvPr/>
        </p:nvSpPr>
        <p:spPr>
          <a:xfrm>
            <a:off x="7776019" y="5127075"/>
            <a:ext cx="2216569" cy="738664"/>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Push Docker images to </a:t>
            </a:r>
          </a:p>
          <a:p>
            <a:pPr algn="l"/>
            <a:r>
              <a:rPr lang="en-CA" sz="1600" dirty="0">
                <a:gradFill>
                  <a:gsLst>
                    <a:gs pos="2917">
                      <a:schemeClr val="tx1"/>
                    </a:gs>
                    <a:gs pos="30000">
                      <a:schemeClr val="tx1"/>
                    </a:gs>
                  </a:gsLst>
                  <a:lin ang="5400000" scaled="0"/>
                </a:gradFill>
              </a:rPr>
              <a:t>Azure container registry </a:t>
            </a:r>
          </a:p>
          <a:p>
            <a:pPr algn="l"/>
            <a:r>
              <a:rPr lang="en-CA" sz="1600" dirty="0">
                <a:gradFill>
                  <a:gsLst>
                    <a:gs pos="2917">
                      <a:schemeClr val="tx1"/>
                    </a:gs>
                    <a:gs pos="30000">
                      <a:schemeClr val="tx1"/>
                    </a:gs>
                  </a:gsLst>
                  <a:lin ang="5400000" scaled="0"/>
                </a:gradFill>
              </a:rPr>
              <a:t>or Docker Hub</a:t>
            </a:r>
          </a:p>
        </p:txBody>
      </p:sp>
      <p:pic>
        <p:nvPicPr>
          <p:cNvPr id="33" name="Image 32" descr="Une image contenant texte, signe&#10;&#10;Description générée automatiquement">
            <a:extLst>
              <a:ext uri="{FF2B5EF4-FFF2-40B4-BE49-F238E27FC236}">
                <a16:creationId xmlns:a16="http://schemas.microsoft.com/office/drawing/2014/main" id="{3838DC1A-116A-4F2D-89A9-D7EE9BC54F8D}"/>
              </a:ext>
            </a:extLst>
          </p:cNvPr>
          <p:cNvPicPr>
            <a:picLocks noChangeAspect="1"/>
          </p:cNvPicPr>
          <p:nvPr/>
        </p:nvPicPr>
        <p:blipFill>
          <a:blip r:embed="rId8"/>
          <a:stretch>
            <a:fillRect/>
          </a:stretch>
        </p:blipFill>
        <p:spPr>
          <a:xfrm>
            <a:off x="7931129" y="2748765"/>
            <a:ext cx="1250023" cy="1250023"/>
          </a:xfrm>
          <a:prstGeom prst="rect">
            <a:avLst/>
          </a:prstGeom>
        </p:spPr>
      </p:pic>
      <p:pic>
        <p:nvPicPr>
          <p:cNvPr id="34" name="Picture 4" descr="Image result for Docker Hub logo transparent">
            <a:extLst>
              <a:ext uri="{FF2B5EF4-FFF2-40B4-BE49-F238E27FC236}">
                <a16:creationId xmlns:a16="http://schemas.microsoft.com/office/drawing/2014/main" id="{7DD3EE84-CA2C-4996-AA9D-38C9CAC1F6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8880" y="3937073"/>
            <a:ext cx="1454447" cy="1242341"/>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4BBAE2D9-1FEB-4169-B641-62DB207A660F}"/>
              </a:ext>
            </a:extLst>
          </p:cNvPr>
          <p:cNvSpPr txBox="1"/>
          <p:nvPr/>
        </p:nvSpPr>
        <p:spPr>
          <a:xfrm>
            <a:off x="10231247" y="5127075"/>
            <a:ext cx="1357744" cy="492443"/>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Deploy to AKS </a:t>
            </a:r>
          </a:p>
          <a:p>
            <a:pPr algn="l"/>
            <a:endParaRPr lang="en-CA"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11410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3E530-A7E8-4D30-A230-08B5BDED819B}"/>
              </a:ext>
            </a:extLst>
          </p:cNvPr>
          <p:cNvSpPr>
            <a:spLocks noGrp="1"/>
          </p:cNvSpPr>
          <p:nvPr>
            <p:ph type="title"/>
          </p:nvPr>
        </p:nvSpPr>
        <p:spPr/>
        <p:txBody>
          <a:bodyPr/>
          <a:lstStyle/>
          <a:p>
            <a:r>
              <a:rPr lang="en-US" dirty="0"/>
              <a:t>Q&amp;A</a:t>
            </a:r>
          </a:p>
        </p:txBody>
      </p:sp>
      <p:sp>
        <p:nvSpPr>
          <p:cNvPr id="5" name="Text Placeholder 4">
            <a:extLst>
              <a:ext uri="{FF2B5EF4-FFF2-40B4-BE49-F238E27FC236}">
                <a16:creationId xmlns:a16="http://schemas.microsoft.com/office/drawing/2014/main" id="{9C682499-E5B3-411F-B6CB-9AE0320CC069}"/>
              </a:ext>
            </a:extLst>
          </p:cNvPr>
          <p:cNvSpPr>
            <a:spLocks noGrp="1"/>
          </p:cNvSpPr>
          <p:nvPr>
            <p:ph type="body" idx="1"/>
          </p:nvPr>
        </p:nvSpPr>
        <p:spPr/>
        <p:txBody>
          <a:bodyPr/>
          <a:lstStyle/>
          <a:p>
            <a:r>
              <a:rPr lang="en-US" dirty="0"/>
              <a:t>Guide to migrate your .NET app to Azure</a:t>
            </a:r>
          </a:p>
        </p:txBody>
      </p:sp>
      <p:pic>
        <p:nvPicPr>
          <p:cNvPr id="6" name="Picture 2" descr="Image result for thank you png transparent">
            <a:extLst>
              <a:ext uri="{FF2B5EF4-FFF2-40B4-BE49-F238E27FC236}">
                <a16:creationId xmlns:a16="http://schemas.microsoft.com/office/drawing/2014/main" id="{F3CC2C18-0D57-49BB-8AFC-4199C945D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9700" y="4890301"/>
            <a:ext cx="4671042" cy="1967699"/>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4">
            <a:extLst>
              <a:ext uri="{FF2B5EF4-FFF2-40B4-BE49-F238E27FC236}">
                <a16:creationId xmlns:a16="http://schemas.microsoft.com/office/drawing/2014/main" id="{07E287AB-F4DD-49C2-9406-82D679C828AF}"/>
              </a:ext>
            </a:extLst>
          </p:cNvPr>
          <p:cNvSpPr txBox="1">
            <a:spLocks/>
          </p:cNvSpPr>
          <p:nvPr/>
        </p:nvSpPr>
        <p:spPr>
          <a:xfrm>
            <a:off x="1517650" y="5449746"/>
            <a:ext cx="4578350" cy="140825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9A306E"/>
                </a:solidFill>
                <a:latin typeface="GalanoGrotesqueAlt-Regular" panose="00000500000000000000" pitchFamily="50"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GalanoGrotesqueAlt-Regular" panose="00000500000000000000" pitchFamily="50"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GalanoGrotesqueAlt-Regular" panose="00000500000000000000" pitchFamily="50"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GalanoGrotesqueAlt-Regular" panose="00000500000000000000" pitchFamily="50"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GalanoGrotesqueAlt-Regular" panose="00000500000000000000" pitchFamily="50"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Hamida REBAÏ</a:t>
            </a:r>
          </a:p>
          <a:p>
            <a:r>
              <a:rPr lang="en-US" dirty="0"/>
              <a:t>@</a:t>
            </a:r>
            <a:r>
              <a:rPr lang="en-US" dirty="0" err="1"/>
              <a:t>rebaihamida</a:t>
            </a:r>
            <a:endParaRPr lang="en-US" dirty="0"/>
          </a:p>
          <a:p>
            <a:r>
              <a:rPr lang="en-US" dirty="0"/>
              <a:t>didourebai@gmail.com</a:t>
            </a:r>
          </a:p>
        </p:txBody>
      </p:sp>
      <p:pic>
        <p:nvPicPr>
          <p:cNvPr id="8" name="Image 7">
            <a:extLst>
              <a:ext uri="{FF2B5EF4-FFF2-40B4-BE49-F238E27FC236}">
                <a16:creationId xmlns:a16="http://schemas.microsoft.com/office/drawing/2014/main" id="{ACD27FB9-056D-4E2A-959E-E70BAAEB5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0" y="5388450"/>
            <a:ext cx="1112405" cy="1112405"/>
          </a:xfrm>
          <a:prstGeom prst="rect">
            <a:avLst/>
          </a:prstGeom>
        </p:spPr>
      </p:pic>
    </p:spTree>
    <p:extLst>
      <p:ext uri="{BB962C8B-B14F-4D97-AF65-F5344CB8AC3E}">
        <p14:creationId xmlns:p14="http://schemas.microsoft.com/office/powerpoint/2010/main" val="2557001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50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0582C12-75E5-41F8-970C-412308E83CC1}"/>
              </a:ext>
            </a:extLst>
          </p:cNvPr>
          <p:cNvSpPr>
            <a:spLocks noGrp="1"/>
          </p:cNvSpPr>
          <p:nvPr>
            <p:ph type="title"/>
          </p:nvPr>
        </p:nvSpPr>
        <p:spPr/>
        <p:txBody>
          <a:bodyPr/>
          <a:lstStyle/>
          <a:p>
            <a:r>
              <a:rPr lang="fr-CA" dirty="0"/>
              <a:t>Agenda</a:t>
            </a:r>
            <a:endParaRPr lang="en-CA" dirty="0"/>
          </a:p>
        </p:txBody>
      </p:sp>
      <p:sp>
        <p:nvSpPr>
          <p:cNvPr id="5" name="Espace réservé du texte 4">
            <a:extLst>
              <a:ext uri="{FF2B5EF4-FFF2-40B4-BE49-F238E27FC236}">
                <a16:creationId xmlns:a16="http://schemas.microsoft.com/office/drawing/2014/main" id="{AFDB1B95-7525-47EF-B556-9F46BBFD74A4}"/>
              </a:ext>
            </a:extLst>
          </p:cNvPr>
          <p:cNvSpPr>
            <a:spLocks noGrp="1"/>
          </p:cNvSpPr>
          <p:nvPr>
            <p:ph idx="1"/>
          </p:nvPr>
        </p:nvSpPr>
        <p:spPr/>
        <p:txBody>
          <a:bodyPr/>
          <a:lstStyle/>
          <a:p>
            <a:r>
              <a:rPr lang="fr-CA" dirty="0"/>
              <a:t>Introduction</a:t>
            </a:r>
          </a:p>
          <a:p>
            <a:r>
              <a:rPr lang="fr-CA" dirty="0"/>
              <a:t>Migration </a:t>
            </a:r>
            <a:r>
              <a:rPr lang="en-US" dirty="0"/>
              <a:t>analysis</a:t>
            </a:r>
          </a:p>
          <a:p>
            <a:r>
              <a:rPr lang="en-US" dirty="0"/>
              <a:t>Cloud Roadmap</a:t>
            </a:r>
          </a:p>
          <a:p>
            <a:r>
              <a:rPr lang="en-CA" dirty="0"/>
              <a:t>App Modernisation with containers</a:t>
            </a:r>
          </a:p>
          <a:p>
            <a:r>
              <a:rPr lang="en-US" dirty="0"/>
              <a:t>Maturity Model for modernizing .NET applications</a:t>
            </a:r>
          </a:p>
          <a:p>
            <a:r>
              <a:rPr lang="en-US" dirty="0"/>
              <a:t>Deploying Azure Container Instance</a:t>
            </a:r>
          </a:p>
          <a:p>
            <a:endParaRPr lang="en-CA" dirty="0"/>
          </a:p>
          <a:p>
            <a:endParaRPr lang="en-CA" dirty="0"/>
          </a:p>
          <a:p>
            <a:endParaRPr lang="en-US" dirty="0"/>
          </a:p>
          <a:p>
            <a:endParaRPr lang="en-CA" dirty="0"/>
          </a:p>
        </p:txBody>
      </p:sp>
    </p:spTree>
    <p:extLst>
      <p:ext uri="{BB962C8B-B14F-4D97-AF65-F5344CB8AC3E}">
        <p14:creationId xmlns:p14="http://schemas.microsoft.com/office/powerpoint/2010/main" val="1193867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normAutofit fontScale="92500" lnSpcReduction="10000"/>
          </a:bodyPr>
          <a:lstStyle/>
          <a:p>
            <a:r>
              <a:rPr lang="en-US" dirty="0"/>
              <a:t>Create the initial technical plans.</a:t>
            </a:r>
            <a:endParaRPr lang="en-US" dirty="0">
              <a:cs typeface="Segoe UI"/>
            </a:endParaRP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fr-CA" dirty="0"/>
              <a:t>Introduction</a:t>
            </a:r>
            <a:endParaRPr lang="en-US" dirty="0"/>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normAutofit fontScale="92500" lnSpcReduction="10000"/>
          </a:bodyPr>
          <a:lstStyle/>
          <a:p>
            <a:r>
              <a:rPr lang="en-US" dirty="0"/>
              <a:t>Ensure that your workloads will run as expected.</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3801309"/>
            <a:ext cx="9419208" cy="861774"/>
          </a:xfrm>
        </p:spPr>
        <p:txBody>
          <a:bodyPr/>
          <a:lstStyle/>
          <a:p>
            <a:r>
              <a:rPr lang="en-US" dirty="0"/>
              <a:t>Prepare a qualitative model for estimating migration costs.</a:t>
            </a:r>
            <a:endParaRPr lang="en-US" dirty="0">
              <a:cs typeface="Segoe UI"/>
            </a:endParaRP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4853704"/>
            <a:ext cx="9419208" cy="861774"/>
          </a:xfrm>
        </p:spPr>
        <p:txBody>
          <a:bodyPr/>
          <a:lstStyle/>
          <a:p>
            <a:r>
              <a:rPr lang="en-US" dirty="0"/>
              <a:t>Perform the migration by limiting the impacts on the company</a:t>
            </a:r>
            <a:endParaRPr lang="en-US" dirty="0">
              <a:cs typeface="Segoe UI"/>
            </a:endParaRPr>
          </a:p>
        </p:txBody>
      </p:sp>
    </p:spTree>
    <p:extLst>
      <p:ext uri="{BB962C8B-B14F-4D97-AF65-F5344CB8AC3E}">
        <p14:creationId xmlns:p14="http://schemas.microsoft.com/office/powerpoint/2010/main" val="28954287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D867C22-F899-4EEC-9973-841178D12434}"/>
              </a:ext>
            </a:extLst>
          </p:cNvPr>
          <p:cNvSpPr>
            <a:spLocks noGrp="1"/>
          </p:cNvSpPr>
          <p:nvPr>
            <p:ph type="title"/>
          </p:nvPr>
        </p:nvSpPr>
        <p:spPr/>
        <p:txBody>
          <a:bodyPr/>
          <a:lstStyle/>
          <a:p>
            <a:r>
              <a:rPr lang="fr-CA" dirty="0"/>
              <a:t>Migration </a:t>
            </a:r>
            <a:r>
              <a:rPr lang="en-US" dirty="0"/>
              <a:t>analysis</a:t>
            </a:r>
            <a:endParaRPr lang="en-CA" dirty="0"/>
          </a:p>
        </p:txBody>
      </p:sp>
      <p:pic>
        <p:nvPicPr>
          <p:cNvPr id="7" name="Espace réservé pour une image  6">
            <a:extLst>
              <a:ext uri="{FF2B5EF4-FFF2-40B4-BE49-F238E27FC236}">
                <a16:creationId xmlns:a16="http://schemas.microsoft.com/office/drawing/2014/main" id="{30A8FFFC-D6B8-46F7-9F8D-8551050BFD5C}"/>
              </a:ext>
            </a:extLst>
          </p:cNvPr>
          <p:cNvPicPr>
            <a:picLocks noGrp="1" noChangeAspect="1"/>
          </p:cNvPicPr>
          <p:nvPr>
            <p:ph type="pic" sz="quarter" idx="11"/>
          </p:nvPr>
        </p:nvPicPr>
        <p:blipFill>
          <a:blip r:embed="rId3"/>
          <a:srcRect t="15909" b="15909"/>
          <a:stretch>
            <a:fillRect/>
          </a:stretch>
        </p:blipFill>
        <p:spPr/>
      </p:pic>
    </p:spTree>
    <p:extLst>
      <p:ext uri="{BB962C8B-B14F-4D97-AF65-F5344CB8AC3E}">
        <p14:creationId xmlns:p14="http://schemas.microsoft.com/office/powerpoint/2010/main" val="36667696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7A9365-F65F-4DE6-97B6-6B30430B2BAE}"/>
              </a:ext>
            </a:extLst>
          </p:cNvPr>
          <p:cNvSpPr>
            <a:spLocks noGrp="1"/>
          </p:cNvSpPr>
          <p:nvPr>
            <p:ph type="title"/>
          </p:nvPr>
        </p:nvSpPr>
        <p:spPr/>
        <p:txBody>
          <a:bodyPr/>
          <a:lstStyle/>
          <a:p>
            <a:r>
              <a:rPr lang="fr-CA" dirty="0"/>
              <a:t>Migration </a:t>
            </a:r>
            <a:r>
              <a:rPr lang="en-US" dirty="0"/>
              <a:t>analysis</a:t>
            </a:r>
            <a:endParaRPr lang="en-CA" dirty="0"/>
          </a:p>
        </p:txBody>
      </p:sp>
      <p:sp>
        <p:nvSpPr>
          <p:cNvPr id="3" name="Espace réservé du texte 2">
            <a:extLst>
              <a:ext uri="{FF2B5EF4-FFF2-40B4-BE49-F238E27FC236}">
                <a16:creationId xmlns:a16="http://schemas.microsoft.com/office/drawing/2014/main" id="{56C25309-4C56-4DCF-B96B-BBC81ED59501}"/>
              </a:ext>
            </a:extLst>
          </p:cNvPr>
          <p:cNvSpPr>
            <a:spLocks noGrp="1"/>
          </p:cNvSpPr>
          <p:nvPr>
            <p:ph type="body" sz="quarter" idx="11"/>
          </p:nvPr>
        </p:nvSpPr>
        <p:spPr/>
        <p:txBody>
          <a:bodyPr/>
          <a:lstStyle/>
          <a:p>
            <a:r>
              <a:rPr lang="en-US" dirty="0"/>
              <a:t>The first phase of analysis may be based on a Vision of the Architecture Development Method (ADM) cycle of the Open Group Architecture Framework (TOGAF).</a:t>
            </a:r>
          </a:p>
          <a:p>
            <a:endParaRPr lang="en-CA" dirty="0"/>
          </a:p>
        </p:txBody>
      </p:sp>
      <p:pic>
        <p:nvPicPr>
          <p:cNvPr id="8" name="Image 7">
            <a:extLst>
              <a:ext uri="{FF2B5EF4-FFF2-40B4-BE49-F238E27FC236}">
                <a16:creationId xmlns:a16="http://schemas.microsoft.com/office/drawing/2014/main" id="{19AA70AD-9099-4C72-B2EF-79B18BE355F7}"/>
              </a:ext>
            </a:extLst>
          </p:cNvPr>
          <p:cNvPicPr>
            <a:picLocks noChangeAspect="1"/>
          </p:cNvPicPr>
          <p:nvPr/>
        </p:nvPicPr>
        <p:blipFill>
          <a:blip r:embed="rId3"/>
          <a:stretch>
            <a:fillRect/>
          </a:stretch>
        </p:blipFill>
        <p:spPr>
          <a:xfrm>
            <a:off x="557953" y="5692295"/>
            <a:ext cx="4118611" cy="891453"/>
          </a:xfrm>
          <a:prstGeom prst="rect">
            <a:avLst/>
          </a:prstGeom>
        </p:spPr>
      </p:pic>
      <p:pic>
        <p:nvPicPr>
          <p:cNvPr id="12" name="Image 11">
            <a:extLst>
              <a:ext uri="{FF2B5EF4-FFF2-40B4-BE49-F238E27FC236}">
                <a16:creationId xmlns:a16="http://schemas.microsoft.com/office/drawing/2014/main" id="{165A8449-4170-4D68-BA96-DF4F9AE8B47C}"/>
              </a:ext>
            </a:extLst>
          </p:cNvPr>
          <p:cNvPicPr>
            <a:picLocks noChangeAspect="1"/>
          </p:cNvPicPr>
          <p:nvPr/>
        </p:nvPicPr>
        <p:blipFill>
          <a:blip r:embed="rId4"/>
          <a:stretch>
            <a:fillRect/>
          </a:stretch>
        </p:blipFill>
        <p:spPr>
          <a:xfrm>
            <a:off x="8490094" y="4125036"/>
            <a:ext cx="3319546" cy="3134518"/>
          </a:xfrm>
          <a:prstGeom prst="rect">
            <a:avLst/>
          </a:prstGeom>
        </p:spPr>
      </p:pic>
    </p:spTree>
    <p:extLst>
      <p:ext uri="{BB962C8B-B14F-4D97-AF65-F5344CB8AC3E}">
        <p14:creationId xmlns:p14="http://schemas.microsoft.com/office/powerpoint/2010/main" val="15161865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9AD4F-D50F-4F70-8B78-3F21140A6083}"/>
              </a:ext>
            </a:extLst>
          </p:cNvPr>
          <p:cNvSpPr>
            <a:spLocks noGrp="1"/>
          </p:cNvSpPr>
          <p:nvPr>
            <p:ph type="title"/>
          </p:nvPr>
        </p:nvSpPr>
        <p:spPr/>
        <p:txBody>
          <a:bodyPr/>
          <a:lstStyle/>
          <a:p>
            <a:r>
              <a:rPr lang="fr-CA" dirty="0"/>
              <a:t>TOGAF &amp; </a:t>
            </a:r>
            <a:r>
              <a:rPr lang="en-CA" dirty="0"/>
              <a:t>ADM</a:t>
            </a:r>
          </a:p>
        </p:txBody>
      </p:sp>
      <p:sp>
        <p:nvSpPr>
          <p:cNvPr id="3" name="Espace réservé du texte 2">
            <a:extLst>
              <a:ext uri="{FF2B5EF4-FFF2-40B4-BE49-F238E27FC236}">
                <a16:creationId xmlns:a16="http://schemas.microsoft.com/office/drawing/2014/main" id="{C28063D2-0C55-461D-90A1-41D74A58BEF2}"/>
              </a:ext>
            </a:extLst>
          </p:cNvPr>
          <p:cNvSpPr>
            <a:spLocks noGrp="1"/>
          </p:cNvSpPr>
          <p:nvPr>
            <p:ph type="body" sz="quarter" idx="10"/>
          </p:nvPr>
        </p:nvSpPr>
        <p:spPr>
          <a:xfrm>
            <a:off x="586390" y="1434370"/>
            <a:ext cx="11018520" cy="4222694"/>
          </a:xfrm>
        </p:spPr>
        <p:txBody>
          <a:bodyPr/>
          <a:lstStyle/>
          <a:p>
            <a:r>
              <a:rPr lang="en-US" dirty="0"/>
              <a:t>“The TOGAF standard is a framework for Enterprise Architecture. It may be used freely by any organization wishing to develop an Enterprise Architecture for use within that organization”[1]</a:t>
            </a:r>
          </a:p>
          <a:p>
            <a:endParaRPr lang="en-US" dirty="0"/>
          </a:p>
          <a:p>
            <a:r>
              <a:rPr lang="en-US" dirty="0"/>
              <a:t>The TOGAF Architecture Development Method (ADM) forms the core of TOGAF. </a:t>
            </a:r>
          </a:p>
          <a:p>
            <a:endParaRPr lang="en-US" dirty="0"/>
          </a:p>
          <a:p>
            <a:r>
              <a:rPr lang="en-US" dirty="0"/>
              <a:t>"The Architecture Development Method (ADM) Cycle defines best practices for developing an organization's enterprise architecture.“</a:t>
            </a:r>
          </a:p>
        </p:txBody>
      </p:sp>
      <p:sp>
        <p:nvSpPr>
          <p:cNvPr id="5" name="Rectangle 4">
            <a:extLst>
              <a:ext uri="{FF2B5EF4-FFF2-40B4-BE49-F238E27FC236}">
                <a16:creationId xmlns:a16="http://schemas.microsoft.com/office/drawing/2014/main" id="{CFDD3A69-7631-4ABE-85F7-E68669F05B57}"/>
              </a:ext>
            </a:extLst>
          </p:cNvPr>
          <p:cNvSpPr/>
          <p:nvPr/>
        </p:nvSpPr>
        <p:spPr>
          <a:xfrm>
            <a:off x="253683" y="6400800"/>
            <a:ext cx="6351995" cy="363946"/>
          </a:xfrm>
          <a:prstGeom prst="rect">
            <a:avLst/>
          </a:prstGeom>
        </p:spPr>
        <p:txBody>
          <a:bodyPr wrap="none">
            <a:spAutoFit/>
          </a:bodyPr>
          <a:lstStyle/>
          <a:p>
            <a:r>
              <a:rPr lang="en-CA" dirty="0"/>
              <a:t>[1] https://pubs.opengroup.org/architecture/togaf9-doc/arch/</a:t>
            </a:r>
          </a:p>
        </p:txBody>
      </p:sp>
      <p:pic>
        <p:nvPicPr>
          <p:cNvPr id="6" name="Image 5">
            <a:extLst>
              <a:ext uri="{FF2B5EF4-FFF2-40B4-BE49-F238E27FC236}">
                <a16:creationId xmlns:a16="http://schemas.microsoft.com/office/drawing/2014/main" id="{120AA675-CF95-465C-88AB-FC2C251D090B}"/>
              </a:ext>
            </a:extLst>
          </p:cNvPr>
          <p:cNvPicPr>
            <a:picLocks noChangeAspect="1"/>
          </p:cNvPicPr>
          <p:nvPr/>
        </p:nvPicPr>
        <p:blipFill>
          <a:blip r:embed="rId3"/>
          <a:stretch>
            <a:fillRect/>
          </a:stretch>
        </p:blipFill>
        <p:spPr>
          <a:xfrm>
            <a:off x="9994020" y="5059684"/>
            <a:ext cx="1944297" cy="1835924"/>
          </a:xfrm>
          <a:prstGeom prst="rect">
            <a:avLst/>
          </a:prstGeom>
        </p:spPr>
      </p:pic>
    </p:spTree>
    <p:extLst>
      <p:ext uri="{BB962C8B-B14F-4D97-AF65-F5344CB8AC3E}">
        <p14:creationId xmlns:p14="http://schemas.microsoft.com/office/powerpoint/2010/main" val="14486860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normAutofit fontScale="92500" lnSpcReduction="10000"/>
          </a:bodyPr>
          <a:lstStyle/>
          <a:p>
            <a:r>
              <a:rPr lang="en-US" dirty="0"/>
              <a:t>Build the technical architecture.</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dirty="0"/>
              <a:t>ADM</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normAutofit fontScale="92500" lnSpcReduction="10000"/>
          </a:bodyPr>
          <a:lstStyle/>
          <a:p>
            <a:r>
              <a:rPr lang="en-US" dirty="0"/>
              <a:t>Plan the deployment.</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4016752"/>
            <a:ext cx="9419208" cy="430887"/>
          </a:xfrm>
        </p:spPr>
        <p:txBody>
          <a:bodyPr>
            <a:normAutofit fontScale="92500" lnSpcReduction="10000"/>
          </a:bodyPr>
          <a:lstStyle/>
          <a:p>
            <a:r>
              <a:rPr lang="en-US" dirty="0"/>
              <a:t>Implement it.</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5069147"/>
            <a:ext cx="9419208" cy="430887"/>
          </a:xfrm>
        </p:spPr>
        <p:txBody>
          <a:bodyPr>
            <a:normAutofit fontScale="92500" lnSpcReduction="10000"/>
          </a:bodyPr>
          <a:lstStyle/>
          <a:p>
            <a:r>
              <a:rPr lang="en-US" dirty="0"/>
              <a:t>Manage the changes.</a:t>
            </a:r>
          </a:p>
        </p:txBody>
      </p:sp>
    </p:spTree>
    <p:extLst>
      <p:ext uri="{BB962C8B-B14F-4D97-AF65-F5344CB8AC3E}">
        <p14:creationId xmlns:p14="http://schemas.microsoft.com/office/powerpoint/2010/main" val="16891775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1CAAD09EA72742863010027854F26C" ma:contentTypeVersion="6" ma:contentTypeDescription="Create a new document." ma:contentTypeScope="" ma:versionID="a6d6d8644cae41cb564a37bf0d989c20">
  <xsd:schema xmlns:xsd="http://www.w3.org/2001/XMLSchema" xmlns:xs="http://www.w3.org/2001/XMLSchema" xmlns:p="http://schemas.microsoft.com/office/2006/metadata/properties" xmlns:ns2="fcac14d5-74f6-483a-8fed-e62e8d1d804a" targetNamespace="http://schemas.microsoft.com/office/2006/metadata/properties" ma:root="true" ma:fieldsID="7b0689955aba62a1b5d8d5834bb926e3" ns2:_="">
    <xsd:import namespace="fcac14d5-74f6-483a-8fed-e62e8d1d804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ac14d5-74f6-483a-8fed-e62e8d1d80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3F2B03-F9A6-40FA-B790-BF5CB739CF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ac14d5-74f6-483a-8fed-e62e8d1d80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DF0877-4A36-4406-AC1B-8A8B88077DC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84B304F-C761-43D1-B3F9-356795C28E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2674</TotalTime>
  <Words>3672</Words>
  <Application>Microsoft Office PowerPoint</Application>
  <PresentationFormat>Grand écran</PresentationFormat>
  <Paragraphs>737</Paragraphs>
  <Slides>36</Slides>
  <Notes>31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36</vt:i4>
      </vt:variant>
    </vt:vector>
  </HeadingPairs>
  <TitlesOfParts>
    <vt:vector size="46" baseType="lpstr">
      <vt:lpstr>Arial</vt:lpstr>
      <vt:lpstr>Calibri</vt:lpstr>
      <vt:lpstr>Calibri Light</vt:lpstr>
      <vt:lpstr>GalanoGrotesqueAlt-ExtraBold</vt:lpstr>
      <vt:lpstr>GalanoGrotesqueAlt-Regular</vt:lpstr>
      <vt:lpstr>Segoe UI</vt:lpstr>
      <vt:lpstr>Segoe UI Light</vt:lpstr>
      <vt:lpstr>Segoe UI Semibold (En-têtes)</vt:lpstr>
      <vt:lpstr>Segoe UI Semilight</vt:lpstr>
      <vt:lpstr>Office Theme</vt:lpstr>
      <vt:lpstr>Présentation PowerPoint</vt:lpstr>
      <vt:lpstr>Guide to migrate your .NET app to Azure</vt:lpstr>
      <vt:lpstr>Hamida REBAI</vt:lpstr>
      <vt:lpstr>Agenda</vt:lpstr>
      <vt:lpstr>Introduction</vt:lpstr>
      <vt:lpstr>Migration analysis</vt:lpstr>
      <vt:lpstr>Migration analysis</vt:lpstr>
      <vt:lpstr>TOGAF &amp; ADM</vt:lpstr>
      <vt:lpstr>ADM</vt:lpstr>
      <vt:lpstr>Cloud migration phases</vt:lpstr>
      <vt:lpstr>Cloud migration factors</vt:lpstr>
      <vt:lpstr>Cloud migration principles </vt:lpstr>
      <vt:lpstr>Cloud Roadmap Passage to the cloud</vt:lpstr>
      <vt:lpstr>Cloud migration strategy</vt:lpstr>
      <vt:lpstr>The journey to the cloud</vt:lpstr>
      <vt:lpstr>Cloud migration approaches</vt:lpstr>
      <vt:lpstr>Azure Services</vt:lpstr>
      <vt:lpstr>Azure Services</vt:lpstr>
      <vt:lpstr>Maturity Model for modernizing .NET applications</vt:lpstr>
      <vt:lpstr>Migration - Lift &amp; Shift - IaaS </vt:lpstr>
      <vt:lpstr>Cloud Ready - PaaS </vt:lpstr>
      <vt:lpstr>Cloud Native – Full PaaS </vt:lpstr>
      <vt:lpstr>Azure Database Migration Service</vt:lpstr>
      <vt:lpstr>.NET migration alternative and choice</vt:lpstr>
      <vt:lpstr>Windows Containers are a strategic way to modernize your existing .NET Framework applications</vt:lpstr>
      <vt:lpstr>How do containers help in app modernization? </vt:lpstr>
      <vt:lpstr>Présentation PowerPoint</vt:lpstr>
      <vt:lpstr>Containers</vt:lpstr>
      <vt:lpstr>Containers in Azure: a complete Set of Choices </vt:lpstr>
      <vt:lpstr>Container running on Azure</vt:lpstr>
      <vt:lpstr>Orchestrators in Azure</vt:lpstr>
      <vt:lpstr>From container to Orchestrator</vt:lpstr>
      <vt:lpstr>Prerequisites Environment</vt:lpstr>
      <vt:lpstr>Deploy a Modern Applications for Azure Kubernetes Service (AKS)</vt:lpstr>
      <vt:lpstr>Q&amp;A</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Trogh</dc:creator>
  <cp:lastModifiedBy>Hamida REBAÏ</cp:lastModifiedBy>
  <cp:revision>61</cp:revision>
  <dcterms:created xsi:type="dcterms:W3CDTF">2020-03-27T19:11:13Z</dcterms:created>
  <dcterms:modified xsi:type="dcterms:W3CDTF">2020-03-31T17:31:13Z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nicktrog@microsoft.com</vt:lpwstr>
  </property>
  <property fmtid="{D5CDD505-2E9C-101B-9397-08002B2CF9AE}" pid="5" name="MSIP_Label_f42aa342-8706-4288-bd11-ebb85995028c_SetDate">
    <vt:lpwstr>2020-03-27T19:38:47.7908898Z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b5818efa-09ad-41cd-8010-2379b3508550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0x010100DD1CAAD09EA72742863010027854F26C</vt:lpwstr>
  </property>
</Properties>
</file>